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8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2" r:id="rId24"/>
    <p:sldId id="279" r:id="rId25"/>
    <p:sldId id="278" r:id="rId26"/>
    <p:sldId id="280" r:id="rId27"/>
    <p:sldId id="283" r:id="rId28"/>
    <p:sldId id="284" r:id="rId29"/>
    <p:sldId id="285" r:id="rId30"/>
    <p:sldId id="286" r:id="rId31"/>
    <p:sldId id="277" r:id="rId32"/>
  </p:sldIdLst>
  <p:sldSz cx="9144000" cy="6858000" type="screen4x3"/>
  <p:notesSz cx="9926638" cy="679767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 varScale="1">
        <p:scale>
          <a:sx n="76" d="100"/>
          <a:sy n="76" d="100"/>
        </p:scale>
        <p:origin x="34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00AAA-5BA4-430B-8414-5F1BF79F5326}" type="datetimeFigureOut">
              <a:rPr lang="hu-HU" smtClean="0"/>
              <a:t>2016. 02. 25.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73B31-EA20-4ECC-ADE7-74EFC24103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7586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A9755-6F83-40DA-A10C-2241AAC98D69}" type="datetimeFigureOut">
              <a:rPr lang="hu-HU" smtClean="0"/>
              <a:pPr/>
              <a:t>2016. 02. 25.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12BD5-CF26-4F8D-93FA-250ADC45C0C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407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12BD5-CF26-4F8D-93FA-250ADC45C0C9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1366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0" lang="hu-HU" sz="4000" b="1" kern="120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12BD5-CF26-4F8D-93FA-250ADC45C0C9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2796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65CD-A03B-4761-A873-A228133B93F6}" type="datetimeFigureOut">
              <a:rPr lang="hu-HU" smtClean="0"/>
              <a:pPr/>
              <a:t>2016. 02. 25.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9A7A-DFB8-49A1-81DB-49B972C1A69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65CD-A03B-4761-A873-A228133B93F6}" type="datetimeFigureOut">
              <a:rPr lang="hu-HU" smtClean="0"/>
              <a:pPr/>
              <a:t>2016. 02. 25.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9A7A-DFB8-49A1-81DB-49B972C1A69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65CD-A03B-4761-A873-A228133B93F6}" type="datetimeFigureOut">
              <a:rPr lang="hu-HU" smtClean="0"/>
              <a:pPr/>
              <a:t>2016. 02. 25.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9A7A-DFB8-49A1-81DB-49B972C1A69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65CD-A03B-4761-A873-A228133B93F6}" type="datetimeFigureOut">
              <a:rPr lang="hu-HU" smtClean="0"/>
              <a:pPr/>
              <a:t>2016. 02. 25.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9A7A-DFB8-49A1-81DB-49B972C1A69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65CD-A03B-4761-A873-A228133B93F6}" type="datetimeFigureOut">
              <a:rPr lang="hu-HU" smtClean="0"/>
              <a:pPr/>
              <a:t>2016. 02. 25.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9A7A-DFB8-49A1-81DB-49B972C1A69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65CD-A03B-4761-A873-A228133B93F6}" type="datetimeFigureOut">
              <a:rPr lang="hu-HU" smtClean="0"/>
              <a:pPr/>
              <a:t>2016. 02. 25.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9A7A-DFB8-49A1-81DB-49B972C1A69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65CD-A03B-4761-A873-A228133B93F6}" type="datetimeFigureOut">
              <a:rPr lang="hu-HU" smtClean="0"/>
              <a:pPr/>
              <a:t>2016. 02. 25.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9A7A-DFB8-49A1-81DB-49B972C1A69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65CD-A03B-4761-A873-A228133B93F6}" type="datetimeFigureOut">
              <a:rPr lang="hu-HU" smtClean="0"/>
              <a:pPr/>
              <a:t>2016. 02. 25.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9A7A-DFB8-49A1-81DB-49B972C1A69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65CD-A03B-4761-A873-A228133B93F6}" type="datetimeFigureOut">
              <a:rPr lang="hu-HU" smtClean="0"/>
              <a:pPr/>
              <a:t>2016. 02. 25.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9A7A-DFB8-49A1-81DB-49B972C1A69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65CD-A03B-4761-A873-A228133B93F6}" type="datetimeFigureOut">
              <a:rPr lang="hu-HU" smtClean="0"/>
              <a:pPr/>
              <a:t>2016. 02. 25.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9A7A-DFB8-49A1-81DB-49B972C1A69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65CD-A03B-4761-A873-A228133B93F6}" type="datetimeFigureOut">
              <a:rPr lang="hu-HU" smtClean="0"/>
              <a:pPr/>
              <a:t>2016. 02. 25.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7279A7A-DFB8-49A1-81DB-49B972C1A69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8565CD-A03B-4761-A873-A228133B93F6}" type="datetimeFigureOut">
              <a:rPr lang="hu-HU" smtClean="0"/>
              <a:pPr/>
              <a:t>2016. 02. 25.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279A7A-DFB8-49A1-81DB-49B972C1A69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fluck@hunsail.hu" TargetMode="External"/><Relationship Id="rId2" Type="http://schemas.openxmlformats.org/officeDocument/2006/relationships/hyperlink" Target="http://www.vihar.hunsail.h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rcRect t="10588" r="5746" b="25935"/>
          <a:stretch>
            <a:fillRect/>
          </a:stretch>
        </p:blipFill>
        <p:spPr bwMode="auto">
          <a:xfrm>
            <a:off x="1071538" y="2928934"/>
            <a:ext cx="735811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57224" y="714356"/>
            <a:ext cx="7851648" cy="18288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hu-HU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VIHAR 2.0 oktatás  versenyrendezőknek</a:t>
            </a:r>
            <a:endParaRPr lang="hu-HU" sz="4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929322" y="600076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>
                <a:solidFill>
                  <a:schemeClr val="accent1"/>
                </a:solidFill>
              </a:rPr>
              <a:t>Magyar Vitorlás Szövetség</a:t>
            </a:r>
            <a:endParaRPr lang="hu-HU" b="1" i="1" dirty="0">
              <a:solidFill>
                <a:schemeClr val="accent1"/>
              </a:solidFill>
            </a:endParaRPr>
          </a:p>
        </p:txBody>
      </p:sp>
      <p:pic>
        <p:nvPicPr>
          <p:cNvPr id="9" name="Kép 8" descr="MVSz_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36715" cy="1238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5852" y="714356"/>
            <a:ext cx="7358114" cy="796086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Nevezett </a:t>
            </a:r>
            <a:r>
              <a:rPr lang="hu-HU" sz="4400" b="1" dirty="0" smtClean="0"/>
              <a:t>személy</a:t>
            </a:r>
            <a:r>
              <a:rPr lang="hu-HU" b="1" dirty="0" smtClean="0"/>
              <a:t> ellenőrzése</a:t>
            </a:r>
            <a:endParaRPr lang="hu-HU" b="1" dirty="0"/>
          </a:p>
        </p:txBody>
      </p:sp>
      <p:pic>
        <p:nvPicPr>
          <p:cNvPr id="5" name="Tartalom helye 4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28766" t="13492" r="27944" b="21786"/>
          <a:stretch>
            <a:fillRect/>
          </a:stretch>
        </p:blipFill>
        <p:spPr bwMode="auto">
          <a:xfrm>
            <a:off x="214282" y="2000240"/>
            <a:ext cx="492922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5214942" y="2143116"/>
            <a:ext cx="39290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002060"/>
                </a:solidFill>
              </a:rPr>
              <a:t>Egyesület vagy születési év ellenőrzése</a:t>
            </a:r>
          </a:p>
          <a:p>
            <a:endParaRPr lang="hu-HU" sz="2800" dirty="0">
              <a:solidFill>
                <a:srgbClr val="002060"/>
              </a:solidFill>
            </a:endParaRPr>
          </a:p>
          <a:p>
            <a:r>
              <a:rPr lang="hu-HU" sz="2800" dirty="0" smtClean="0">
                <a:solidFill>
                  <a:srgbClr val="002060"/>
                </a:solidFill>
              </a:rPr>
              <a:t>Elsőként a kormányos kiválasztása</a:t>
            </a:r>
            <a:endParaRPr lang="hu-HU" sz="2800" dirty="0">
              <a:solidFill>
                <a:srgbClr val="002060"/>
              </a:solidFill>
            </a:endParaRPr>
          </a:p>
        </p:txBody>
      </p:sp>
      <p:pic>
        <p:nvPicPr>
          <p:cNvPr id="7" name="Kép 6" descr="MVSz_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36715" cy="1238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57300" y="785794"/>
            <a:ext cx="7686700" cy="704104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 smtClean="0"/>
              <a:t>Hiányzó engedélyek feltöltése</a:t>
            </a:r>
            <a:endParaRPr lang="hu-HU" sz="4000" b="1" dirty="0"/>
          </a:p>
        </p:txBody>
      </p:sp>
      <p:pic>
        <p:nvPicPr>
          <p:cNvPr id="5" name="Tartalom helye 4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26045" t="11386" r="9053" b="12376"/>
          <a:stretch>
            <a:fillRect/>
          </a:stretch>
        </p:blipFill>
        <p:spPr bwMode="auto">
          <a:xfrm>
            <a:off x="214282" y="1928802"/>
            <a:ext cx="664637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4286248" y="2071678"/>
            <a:ext cx="4857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002060"/>
                </a:solidFill>
              </a:rPr>
              <a:t>Kormányos és felelős személy beállítása</a:t>
            </a:r>
          </a:p>
          <a:p>
            <a:endParaRPr lang="hu-HU" sz="2800" dirty="0" smtClean="0">
              <a:solidFill>
                <a:srgbClr val="002060"/>
              </a:solidFill>
            </a:endParaRPr>
          </a:p>
          <a:p>
            <a:endParaRPr lang="hu-HU" sz="2800" dirty="0">
              <a:solidFill>
                <a:srgbClr val="002060"/>
              </a:solidFill>
            </a:endParaRPr>
          </a:p>
          <a:p>
            <a:r>
              <a:rPr lang="hu-HU" sz="2800" dirty="0" smtClean="0">
                <a:solidFill>
                  <a:srgbClr val="002060"/>
                </a:solidFill>
              </a:rPr>
              <a:t>Hajó vagy versenyzői adatlap elérése nevezés közben</a:t>
            </a:r>
            <a:endParaRPr lang="hu-HU" sz="2800" dirty="0">
              <a:solidFill>
                <a:srgbClr val="002060"/>
              </a:solidFill>
            </a:endParaRPr>
          </a:p>
        </p:txBody>
      </p:sp>
      <p:pic>
        <p:nvPicPr>
          <p:cNvPr id="7" name="Kép 6" descr="MVSz_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36715" cy="1238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57422" y="714356"/>
            <a:ext cx="5786478" cy="1143000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 smtClean="0"/>
              <a:t>A versenyző adatlapja</a:t>
            </a:r>
            <a:br>
              <a:rPr lang="hu-HU" sz="4000" b="1" dirty="0" smtClean="0"/>
            </a:br>
            <a:endParaRPr lang="hu-HU" sz="4000" b="1" dirty="0"/>
          </a:p>
        </p:txBody>
      </p:sp>
      <p:pic>
        <p:nvPicPr>
          <p:cNvPr id="5" name="Kép 4"/>
          <p:cNvPicPr/>
          <p:nvPr/>
        </p:nvPicPr>
        <p:blipFill>
          <a:blip r:embed="rId2"/>
          <a:srcRect l="25070" t="11634" r="4596" b="11139"/>
          <a:stretch>
            <a:fillRect/>
          </a:stretch>
        </p:blipFill>
        <p:spPr bwMode="auto">
          <a:xfrm>
            <a:off x="1142976" y="1142984"/>
            <a:ext cx="700092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MVSz_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36715" cy="1238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00232" y="785794"/>
            <a:ext cx="5614998" cy="642934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 smtClean="0"/>
              <a:t>A versenyző adatlapja</a:t>
            </a:r>
            <a:endParaRPr lang="hu-HU" sz="4000" b="1" dirty="0"/>
          </a:p>
        </p:txBody>
      </p:sp>
      <p:pic>
        <p:nvPicPr>
          <p:cNvPr id="5" name="Tartalom helye 4"/>
          <p:cNvPicPr>
            <a:picLocks noGrp="1"/>
          </p:cNvPicPr>
          <p:nvPr>
            <p:ph idx="1"/>
          </p:nvPr>
        </p:nvPicPr>
        <p:blipFill>
          <a:blip r:embed="rId2"/>
          <a:srcRect l="24791" t="11881" r="13092" b="21782"/>
          <a:stretch>
            <a:fillRect/>
          </a:stretch>
        </p:blipFill>
        <p:spPr bwMode="auto">
          <a:xfrm>
            <a:off x="0" y="1643050"/>
            <a:ext cx="8929718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MVSz_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36715" cy="1238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4414" y="857232"/>
            <a:ext cx="7358114" cy="500066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 smtClean="0"/>
              <a:t>Sportorvosi engedély feltöltése</a:t>
            </a:r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3"/>
          <a:srcRect l="15081" t="22950" r="55318" b="11237"/>
          <a:stretch>
            <a:fillRect/>
          </a:stretch>
        </p:blipFill>
        <p:spPr bwMode="auto">
          <a:xfrm>
            <a:off x="0" y="1928802"/>
            <a:ext cx="342902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3428992" y="2000240"/>
            <a:ext cx="57150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hu-HU" sz="2400" dirty="0" smtClean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hu-HU" sz="2400" dirty="0" smtClean="0">
              <a:solidFill>
                <a:schemeClr val="tx2"/>
              </a:solidFill>
            </a:endParaRPr>
          </a:p>
          <a:p>
            <a:r>
              <a:rPr lang="hu-HU" sz="2400" dirty="0" smtClean="0">
                <a:solidFill>
                  <a:schemeClr val="tx2"/>
                </a:solidFill>
              </a:rPr>
              <a:t>Az érvényesség kezdete a pecsét alatt szereplő dátum</a:t>
            </a:r>
          </a:p>
          <a:p>
            <a:endParaRPr lang="hu-HU" sz="2400" dirty="0" smtClean="0">
              <a:solidFill>
                <a:schemeClr val="tx2"/>
              </a:solidFill>
            </a:endParaRPr>
          </a:p>
          <a:p>
            <a:r>
              <a:rPr lang="hu-HU" sz="2400" dirty="0" smtClean="0">
                <a:solidFill>
                  <a:schemeClr val="tx2"/>
                </a:solidFill>
              </a:rPr>
              <a:t>Érvényessége felnőtteknél általában 1 év, 18 év alatt fél év</a:t>
            </a:r>
          </a:p>
          <a:p>
            <a:endParaRPr lang="hu-HU" sz="2400" dirty="0" smtClean="0">
              <a:solidFill>
                <a:schemeClr val="tx2"/>
              </a:solidFill>
            </a:endParaRPr>
          </a:p>
          <a:p>
            <a:r>
              <a:rPr lang="hu-HU" sz="2400" dirty="0" smtClean="0">
                <a:solidFill>
                  <a:schemeClr val="tx2"/>
                </a:solidFill>
              </a:rPr>
              <a:t>Az igazoló dokumentum scannelt vagy fényképezett képét kitallózva hozzáadjuk  és feltöltjük</a:t>
            </a:r>
          </a:p>
          <a:p>
            <a:r>
              <a:rPr lang="hu-HU" sz="2400" dirty="0" smtClean="0">
                <a:solidFill>
                  <a:schemeClr val="tx2"/>
                </a:solidFill>
              </a:rPr>
              <a:t>Rendezői profillal fényképezési lehetőség: </a:t>
            </a:r>
            <a:r>
              <a:rPr lang="hu-HU" sz="2400" dirty="0" err="1" smtClean="0">
                <a:solidFill>
                  <a:schemeClr val="tx2"/>
                </a:solidFill>
              </a:rPr>
              <a:t>webkamera</a:t>
            </a:r>
            <a:r>
              <a:rPr lang="hu-HU" sz="2400" dirty="0" smtClean="0">
                <a:solidFill>
                  <a:schemeClr val="tx2"/>
                </a:solidFill>
              </a:rPr>
              <a:t>, vagy telefon.</a:t>
            </a:r>
          </a:p>
        </p:txBody>
      </p:sp>
      <p:pic>
        <p:nvPicPr>
          <p:cNvPr id="7" name="Kép 6" descr="MVSz_ 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36715" cy="1238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8229600" cy="846980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 smtClean="0"/>
              <a:t>Hajóvezetői engedély hosszabbítása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0306" t="23762" r="48468" b="14356"/>
          <a:stretch>
            <a:fillRect/>
          </a:stretch>
        </p:blipFill>
        <p:spPr bwMode="auto">
          <a:xfrm>
            <a:off x="1714480" y="1928802"/>
            <a:ext cx="5363977" cy="452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 descr="MVSz_ 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36715" cy="1238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785786" y="4857760"/>
            <a:ext cx="7786742" cy="1643074"/>
          </a:xfrm>
        </p:spPr>
        <p:txBody>
          <a:bodyPr>
            <a:noAutofit/>
          </a:bodyPr>
          <a:lstStyle/>
          <a:p>
            <a:pPr algn="just"/>
            <a:r>
              <a:rPr lang="hu-HU" sz="2000" dirty="0" smtClean="0">
                <a:solidFill>
                  <a:schemeClr val="tx2"/>
                </a:solidFill>
              </a:rPr>
              <a:t>Nevezés addig nem fizethető, amíg bármilyen érvényességet igazoló dokumentum hiányzik a rendszerből.</a:t>
            </a:r>
          </a:p>
          <a:p>
            <a:pPr algn="just"/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dirty="0" smtClean="0">
                <a:solidFill>
                  <a:schemeClr val="tx2"/>
                </a:solidFill>
              </a:rPr>
              <a:t>Ha az engedélyeket frissítettük, a táblázatot frissíthetjük. Ezután az adatok mentése, majd a nevezés elküldése gombra kattintva véglegesítjük a nevezést.</a:t>
            </a:r>
          </a:p>
          <a:p>
            <a:pPr algn="just"/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 smtClean="0">
              <a:solidFill>
                <a:schemeClr val="tx2"/>
              </a:solidFill>
            </a:endParaRPr>
          </a:p>
        </p:txBody>
      </p:sp>
      <p:pic>
        <p:nvPicPr>
          <p:cNvPr id="5" name="Tartalom helye 4"/>
          <p:cNvPicPr>
            <a:picLocks noGrp="1"/>
          </p:cNvPicPr>
          <p:nvPr>
            <p:ph sz="half" idx="1"/>
          </p:nvPr>
        </p:nvPicPr>
        <p:blipFill>
          <a:blip r:embed="rId2"/>
          <a:srcRect l="25464" t="10149" r="13356" b="10330"/>
          <a:stretch>
            <a:fillRect/>
          </a:stretch>
        </p:blipFill>
        <p:spPr bwMode="auto">
          <a:xfrm>
            <a:off x="1500166" y="857232"/>
            <a:ext cx="557216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 descr="MVSz_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36715" cy="123842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5572140"/>
            <a:ext cx="2743192" cy="67626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2714612" y="785794"/>
            <a:ext cx="5572164" cy="116205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Nevezések megtekintése</a:t>
            </a:r>
            <a:br>
              <a:rPr lang="hu-H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hu-HU" sz="4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Kép 5"/>
          <p:cNvPicPr/>
          <p:nvPr/>
        </p:nvPicPr>
        <p:blipFill>
          <a:blip r:embed="rId2"/>
          <a:srcRect l="48099" t="51176" r="40496" b="26765"/>
          <a:stretch>
            <a:fillRect/>
          </a:stretch>
        </p:blipFill>
        <p:spPr bwMode="auto">
          <a:xfrm>
            <a:off x="2071670" y="785794"/>
            <a:ext cx="657225" cy="7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Tartalom helye 7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857364"/>
            <a:ext cx="780669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 descr="MVSz_ 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36715" cy="123842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07363" y="714356"/>
            <a:ext cx="5529274" cy="747732"/>
          </a:xfrm>
        </p:spPr>
        <p:txBody>
          <a:bodyPr/>
          <a:lstStyle/>
          <a:p>
            <a:pPr algn="ctr"/>
            <a:r>
              <a:rPr lang="hu-HU" sz="4000" b="1" dirty="0" smtClean="0"/>
              <a:t>Nevezések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1214414" y="4214818"/>
            <a:ext cx="6572296" cy="357190"/>
          </a:xfrm>
        </p:spPr>
        <p:txBody>
          <a:bodyPr>
            <a:noAutofit/>
          </a:bodyPr>
          <a:lstStyle/>
          <a:p>
            <a:r>
              <a:rPr lang="hu-HU" sz="2300" dirty="0" smtClean="0">
                <a:solidFill>
                  <a:schemeClr val="tx2"/>
                </a:solidFill>
                <a:latin typeface="Times New Roman (Szövegtörzs)"/>
              </a:rPr>
              <a:t>Nevezések szerkesztése- vissza a nevezési lapra</a:t>
            </a:r>
            <a:endParaRPr lang="hu-HU" sz="2300" dirty="0">
              <a:solidFill>
                <a:schemeClr val="tx2"/>
              </a:solidFill>
              <a:latin typeface="Times New Roman (Szövegtörzs)"/>
            </a:endParaRPr>
          </a:p>
        </p:txBody>
      </p:sp>
      <p:pic>
        <p:nvPicPr>
          <p:cNvPr id="5" name="Tartalom helye 4"/>
          <p:cNvPicPr>
            <a:picLocks noGrp="1"/>
          </p:cNvPicPr>
          <p:nvPr>
            <p:ph sz="half" idx="1"/>
          </p:nvPr>
        </p:nvPicPr>
        <p:blipFill>
          <a:blip r:embed="rId2"/>
          <a:srcRect t="9943" r="6366" b="17972"/>
          <a:stretch>
            <a:fillRect/>
          </a:stretch>
        </p:blipFill>
        <p:spPr bwMode="auto">
          <a:xfrm>
            <a:off x="2214546" y="1714488"/>
            <a:ext cx="478634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/>
          <p:cNvPicPr/>
          <p:nvPr/>
        </p:nvPicPr>
        <p:blipFill>
          <a:blip r:embed="rId2"/>
          <a:srcRect l="77019" t="12129" r="13928" b="74010"/>
          <a:stretch>
            <a:fillRect/>
          </a:stretch>
        </p:blipFill>
        <p:spPr bwMode="auto">
          <a:xfrm>
            <a:off x="214282" y="4143380"/>
            <a:ext cx="6191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/>
          <p:cNvPicPr/>
          <p:nvPr/>
        </p:nvPicPr>
        <p:blipFill>
          <a:blip r:embed="rId2"/>
          <a:srcRect l="85515" t="25791" r="7355" b="57098"/>
          <a:stretch>
            <a:fillRect/>
          </a:stretch>
        </p:blipFill>
        <p:spPr bwMode="auto">
          <a:xfrm>
            <a:off x="214282" y="4929198"/>
            <a:ext cx="57150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doboz 7"/>
          <p:cNvSpPr txBox="1"/>
          <p:nvPr/>
        </p:nvSpPr>
        <p:spPr>
          <a:xfrm>
            <a:off x="1142975" y="4929199"/>
            <a:ext cx="742955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300" dirty="0" smtClean="0">
                <a:solidFill>
                  <a:schemeClr val="tx2"/>
                </a:solidFill>
                <a:latin typeface="Times New Roman (Szövegtörzs)"/>
              </a:rPr>
              <a:t>Nevezés törlése - fizetett nevezést nem lehet törölni.</a:t>
            </a:r>
          </a:p>
        </p:txBody>
      </p:sp>
      <p:pic>
        <p:nvPicPr>
          <p:cNvPr id="9" name="Kép 8"/>
          <p:cNvPicPr/>
          <p:nvPr/>
        </p:nvPicPr>
        <p:blipFill>
          <a:blip r:embed="rId2"/>
          <a:srcRect l="76323" t="24257" r="14763" b="59901"/>
          <a:stretch>
            <a:fillRect/>
          </a:stretch>
        </p:blipFill>
        <p:spPr bwMode="auto">
          <a:xfrm>
            <a:off x="285720" y="592933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zövegdoboz 9"/>
          <p:cNvSpPr txBox="1"/>
          <p:nvPr/>
        </p:nvSpPr>
        <p:spPr>
          <a:xfrm>
            <a:off x="1142976" y="6000768"/>
            <a:ext cx="630224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300" dirty="0" smtClean="0">
                <a:solidFill>
                  <a:schemeClr val="tx2"/>
                </a:solidFill>
                <a:latin typeface="Times New Roman (Szövegtörzs)"/>
              </a:rPr>
              <a:t>Nevezési lap letöltése</a:t>
            </a:r>
            <a:endParaRPr lang="hu-HU" sz="2300" dirty="0">
              <a:solidFill>
                <a:schemeClr val="tx2"/>
              </a:solidFill>
              <a:latin typeface="Times New Roman (Szövegtörzs)"/>
            </a:endParaRPr>
          </a:p>
        </p:txBody>
      </p:sp>
      <p:pic>
        <p:nvPicPr>
          <p:cNvPr id="11" name="Kép 10" descr="MVSz_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36715" cy="123842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1611" y="642918"/>
            <a:ext cx="6100778" cy="819170"/>
          </a:xfrm>
        </p:spPr>
        <p:txBody>
          <a:bodyPr/>
          <a:lstStyle/>
          <a:p>
            <a:pPr algn="ctr"/>
            <a:r>
              <a:rPr lang="hu-HU" sz="4000" b="1" dirty="0" smtClean="0"/>
              <a:t>Nevezési díjak kifizettetése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285720" y="3714752"/>
            <a:ext cx="8029604" cy="1462078"/>
          </a:xfrm>
        </p:spPr>
        <p:txBody>
          <a:bodyPr>
            <a:noAutofit/>
          </a:bodyPr>
          <a:lstStyle/>
          <a:p>
            <a:r>
              <a:rPr lang="hu-HU" sz="2200" dirty="0" smtClean="0">
                <a:solidFill>
                  <a:schemeClr val="tx2"/>
                </a:solidFill>
              </a:rPr>
              <a:t>A nevezési lista csak abban az esetben exportálható, ha a nevezési díjak kiegyenlítésre kerültek. </a:t>
            </a:r>
          </a:p>
          <a:p>
            <a:endParaRPr lang="hu-HU" sz="2200" dirty="0" smtClean="0">
              <a:solidFill>
                <a:schemeClr val="tx2"/>
              </a:solidFill>
            </a:endParaRPr>
          </a:p>
          <a:p>
            <a:r>
              <a:rPr lang="hu-HU" sz="2200" dirty="0" smtClean="0">
                <a:solidFill>
                  <a:schemeClr val="tx2"/>
                </a:solidFill>
              </a:rPr>
              <a:t>A versenyzők fizethetnek online kártyával vagy átutalással. Ilyenkor automatikusan fizetetté válik a nevezés.</a:t>
            </a:r>
          </a:p>
          <a:p>
            <a:endParaRPr lang="hu-HU" sz="2200" dirty="0" smtClean="0">
              <a:solidFill>
                <a:schemeClr val="tx2"/>
              </a:solidFill>
            </a:endParaRPr>
          </a:p>
          <a:p>
            <a:r>
              <a:rPr lang="hu-HU" sz="2200" dirty="0" smtClean="0">
                <a:solidFill>
                  <a:schemeClr val="tx2"/>
                </a:solidFill>
              </a:rPr>
              <a:t>Készpénzes fizetés esetén , a nevezéseket nekünk kell  manuálisan kifizetni.</a:t>
            </a:r>
          </a:p>
        </p:txBody>
      </p:sp>
      <p:pic>
        <p:nvPicPr>
          <p:cNvPr id="5" name="Kép 4"/>
          <p:cNvPicPr/>
          <p:nvPr/>
        </p:nvPicPr>
        <p:blipFill>
          <a:blip r:embed="rId2"/>
          <a:srcRect l="14415" t="23739" r="36170" b="28465"/>
          <a:stretch>
            <a:fillRect/>
          </a:stretch>
        </p:blipFill>
        <p:spPr bwMode="auto">
          <a:xfrm>
            <a:off x="1785918" y="1571612"/>
            <a:ext cx="3857676" cy="209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MVSz_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36715" cy="12384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 smtClean="0"/>
              <a:t>A VIHAR fejlesztésének célja</a:t>
            </a:r>
            <a:endParaRPr lang="hu-HU" sz="40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500034" y="2214555"/>
            <a:ext cx="8358246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lvl="1" indent="-539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630238" algn="l"/>
              </a:tabLst>
            </a:pPr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Az egyesületek, a titkárság, technikai bizottság adminisztratív 	feladatainak megkönnyítése.</a:t>
            </a:r>
          </a:p>
          <a:p>
            <a:pPr marL="809625" lvl="1" indent="-539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630238" algn="l"/>
              </a:tabLst>
            </a:pPr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Az adatok nyilvántartásának, kezelésének modernizálása.</a:t>
            </a:r>
          </a:p>
          <a:p>
            <a:pPr marL="809625" lvl="1" indent="-539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630238" algn="l"/>
              </a:tabLst>
            </a:pPr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Nevezések felgyorsítása, versenyzők engedélyeinek nyilvántartása.</a:t>
            </a:r>
          </a:p>
          <a:p>
            <a:pPr marL="809625" lvl="1" indent="-539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630238" algn="l"/>
              </a:tabLst>
            </a:pPr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Online előnevezések és fizetés életre hívása</a:t>
            </a:r>
          </a:p>
          <a:p>
            <a:pPr marL="809625" lvl="1" indent="-539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630238" algn="l"/>
              </a:tabLst>
            </a:pPr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Tagszervezeti díjak nyilvántartása</a:t>
            </a:r>
          </a:p>
          <a:p>
            <a:pPr marL="809625" lvl="1" indent="-539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630238" algn="l"/>
              </a:tabLst>
            </a:pPr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Versenyek statisztikák automatikus készítése</a:t>
            </a:r>
          </a:p>
          <a:p>
            <a:pPr marL="809625" lvl="1" indent="-539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630238" algn="l"/>
              </a:tabLst>
            </a:pPr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Ranglisták naprakészen tartása</a:t>
            </a:r>
          </a:p>
          <a:p>
            <a:endParaRPr lang="hu-HU" sz="2400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285720" y="1785926"/>
            <a:ext cx="8229600" cy="4389120"/>
          </a:xfrm>
        </p:spPr>
        <p:txBody>
          <a:bodyPr/>
          <a:lstStyle/>
          <a:p>
            <a:pPr>
              <a:buNone/>
            </a:pPr>
            <a:endParaRPr lang="hu-HU" dirty="0"/>
          </a:p>
        </p:txBody>
      </p:sp>
      <p:pic>
        <p:nvPicPr>
          <p:cNvPr id="9" name="Kép 8" descr="MVSz_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36715" cy="1238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0133" y="1000108"/>
            <a:ext cx="6643734" cy="1000132"/>
          </a:xfrm>
        </p:spPr>
        <p:txBody>
          <a:bodyPr/>
          <a:lstStyle/>
          <a:p>
            <a:pPr algn="ctr"/>
            <a:r>
              <a:rPr lang="hu-HU" sz="4000" b="1" dirty="0" smtClean="0"/>
              <a:t>Nevezési listák és </a:t>
            </a:r>
            <a:r>
              <a:rPr lang="hu-HU" sz="4000" b="1" dirty="0" err="1" smtClean="0"/>
              <a:t>sailwave</a:t>
            </a:r>
            <a:r>
              <a:rPr lang="hu-HU" sz="4000" b="1" dirty="0" smtClean="0"/>
              <a:t> importálás</a:t>
            </a:r>
            <a:endParaRPr lang="hu-HU" sz="4000" b="1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500034" y="2500306"/>
            <a:ext cx="8186766" cy="3748094"/>
          </a:xfrm>
        </p:spPr>
        <p:txBody>
          <a:bodyPr>
            <a:normAutofit/>
          </a:bodyPr>
          <a:lstStyle/>
          <a:p>
            <a:pPr marL="273050" indent="0" algn="just">
              <a:buNone/>
            </a:pPr>
            <a:r>
              <a:rPr lang="hu-HU" sz="2400" dirty="0" smtClean="0">
                <a:solidFill>
                  <a:schemeClr val="tx2"/>
                </a:solidFill>
              </a:rPr>
              <a:t>A nevezések megtekintése menüpontban az oldal alján az „</a:t>
            </a:r>
            <a:r>
              <a:rPr lang="hu-HU" sz="2400" dirty="0" err="1" smtClean="0">
                <a:solidFill>
                  <a:schemeClr val="tx2"/>
                </a:solidFill>
              </a:rPr>
              <a:t>excel</a:t>
            </a:r>
            <a:r>
              <a:rPr lang="hu-HU" sz="2400" dirty="0" smtClean="0">
                <a:solidFill>
                  <a:schemeClr val="tx2"/>
                </a:solidFill>
              </a:rPr>
              <a:t> export” gombra kattintva kapunk egy nevezési listát </a:t>
            </a:r>
            <a:r>
              <a:rPr lang="hu-HU" sz="2400" dirty="0" err="1" smtClean="0">
                <a:solidFill>
                  <a:schemeClr val="tx2"/>
                </a:solidFill>
              </a:rPr>
              <a:t>excel</a:t>
            </a:r>
            <a:r>
              <a:rPr lang="hu-HU" sz="2400" dirty="0" smtClean="0">
                <a:solidFill>
                  <a:schemeClr val="tx2"/>
                </a:solidFill>
              </a:rPr>
              <a:t> formátumban, melyet kedvünkre formázhatunk.</a:t>
            </a:r>
          </a:p>
          <a:p>
            <a:pPr algn="just"/>
            <a:endParaRPr lang="hu-HU" sz="2400" dirty="0" smtClean="0">
              <a:solidFill>
                <a:schemeClr val="tx2"/>
              </a:solidFill>
            </a:endParaRPr>
          </a:p>
          <a:p>
            <a:pPr marL="273050" indent="0" algn="just">
              <a:buNone/>
            </a:pPr>
            <a:r>
              <a:rPr lang="hu-HU" sz="2400" dirty="0" smtClean="0">
                <a:solidFill>
                  <a:schemeClr val="tx2"/>
                </a:solidFill>
              </a:rPr>
              <a:t>A „nevezési lista exportálása” gombra kattintva a letöltődik egy </a:t>
            </a:r>
            <a:r>
              <a:rPr lang="hu-HU" sz="2400" dirty="0" err="1" smtClean="0">
                <a:solidFill>
                  <a:schemeClr val="tx2"/>
                </a:solidFill>
              </a:rPr>
              <a:t>csv</a:t>
            </a:r>
            <a:r>
              <a:rPr lang="hu-HU" sz="2400" dirty="0" smtClean="0">
                <a:solidFill>
                  <a:schemeClr val="tx2"/>
                </a:solidFill>
              </a:rPr>
              <a:t> formátumú </a:t>
            </a:r>
            <a:r>
              <a:rPr lang="hu-HU" sz="2400" dirty="0" err="1" smtClean="0">
                <a:solidFill>
                  <a:schemeClr val="tx2"/>
                </a:solidFill>
              </a:rPr>
              <a:t>filet</a:t>
            </a:r>
            <a:r>
              <a:rPr lang="hu-HU" sz="2400" dirty="0" smtClean="0">
                <a:solidFill>
                  <a:schemeClr val="tx2"/>
                </a:solidFill>
              </a:rPr>
              <a:t>. Ezt nem szabad megnyitni. Rögtön nyissuk meg a </a:t>
            </a:r>
            <a:r>
              <a:rPr lang="hu-HU" sz="2400" dirty="0" err="1" smtClean="0">
                <a:solidFill>
                  <a:schemeClr val="tx2"/>
                </a:solidFill>
              </a:rPr>
              <a:t>sailwavet</a:t>
            </a:r>
            <a:r>
              <a:rPr lang="hu-HU" sz="2400" dirty="0" smtClean="0">
                <a:solidFill>
                  <a:schemeClr val="tx2"/>
                </a:solidFill>
              </a:rPr>
              <a:t>.</a:t>
            </a:r>
          </a:p>
          <a:p>
            <a:endParaRPr lang="hu-HU" dirty="0"/>
          </a:p>
        </p:txBody>
      </p:sp>
      <p:pic>
        <p:nvPicPr>
          <p:cNvPr id="7" name="Kép 6" descr="MVSz_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36715" cy="123842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21625" y="857232"/>
            <a:ext cx="5900750" cy="714380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 err="1" smtClean="0"/>
              <a:t>Sailwave</a:t>
            </a:r>
            <a:r>
              <a:rPr lang="hu-HU" sz="4000" b="1" dirty="0" smtClean="0"/>
              <a:t> importálás</a:t>
            </a:r>
            <a:endParaRPr lang="hu-HU" sz="4000" dirty="0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/>
          <a:srcRect l="1436" t="2475" r="53541" b="76109"/>
          <a:stretch>
            <a:fillRect/>
          </a:stretch>
        </p:blipFill>
        <p:spPr bwMode="auto">
          <a:xfrm>
            <a:off x="214282" y="1714488"/>
            <a:ext cx="450059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4857752" y="1785926"/>
            <a:ext cx="4286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 smtClean="0">
                <a:solidFill>
                  <a:schemeClr val="tx2"/>
                </a:solidFill>
              </a:rPr>
              <a:t>Setup</a:t>
            </a:r>
            <a:r>
              <a:rPr lang="hu-HU" sz="2000" dirty="0" smtClean="0">
                <a:solidFill>
                  <a:schemeClr val="tx2"/>
                </a:solidFill>
              </a:rPr>
              <a:t>/Global </a:t>
            </a:r>
            <a:r>
              <a:rPr lang="hu-HU" sz="2000" dirty="0" err="1" smtClean="0">
                <a:solidFill>
                  <a:schemeClr val="tx2"/>
                </a:solidFill>
              </a:rPr>
              <a:t>Options</a:t>
            </a:r>
            <a:r>
              <a:rPr lang="hu-HU" sz="2000" dirty="0" smtClean="0">
                <a:solidFill>
                  <a:schemeClr val="tx2"/>
                </a:solidFill>
              </a:rPr>
              <a:t>/Importing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r>
              <a:rPr lang="hu-HU" sz="2000" dirty="0" smtClean="0">
                <a:solidFill>
                  <a:schemeClr val="tx2"/>
                </a:solidFill>
              </a:rPr>
              <a:t>Állítsuk be, hogy a „</a:t>
            </a:r>
            <a:r>
              <a:rPr lang="hu-HU" sz="2000" dirty="0" err="1" smtClean="0">
                <a:solidFill>
                  <a:schemeClr val="tx2"/>
                </a:solidFill>
              </a:rPr>
              <a:t>field</a:t>
            </a:r>
            <a:r>
              <a:rPr lang="hu-HU" sz="2000" dirty="0" smtClean="0">
                <a:solidFill>
                  <a:schemeClr val="tx2"/>
                </a:solidFill>
              </a:rPr>
              <a:t> </a:t>
            </a:r>
            <a:r>
              <a:rPr lang="hu-HU" sz="2000" dirty="0" err="1" smtClean="0">
                <a:solidFill>
                  <a:schemeClr val="tx2"/>
                </a:solidFill>
              </a:rPr>
              <a:t>delimiter</a:t>
            </a:r>
            <a:r>
              <a:rPr lang="hu-HU" sz="2000" dirty="0" smtClean="0">
                <a:solidFill>
                  <a:schemeClr val="tx2"/>
                </a:solidFill>
              </a:rPr>
              <a:t>” , legyen!</a:t>
            </a:r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6" name="Kép 5" descr="https://fbcdn-profile-a.akamaihd.net/hprofile-ak-prn2/v/t1.0-1/c1.11.69.69/s50x50/167381_10150388169940366_7617080_n.jpg?oh=69a839a2f24133de6bdac5fa9c0540e6&amp;oe=56BDC8ED&amp;__gda__=1455745366_da3b4532e680623893147742f972ff73"/>
          <p:cNvPicPr/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64291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rcRect l="1688" t="2250" r="51758" b="55500"/>
          <a:stretch>
            <a:fillRect/>
          </a:stretch>
        </p:blipFill>
        <p:spPr bwMode="auto">
          <a:xfrm>
            <a:off x="4714876" y="4286256"/>
            <a:ext cx="4240048" cy="216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zövegdoboz 9"/>
          <p:cNvSpPr txBox="1"/>
          <p:nvPr/>
        </p:nvSpPr>
        <p:spPr>
          <a:xfrm>
            <a:off x="214282" y="4286256"/>
            <a:ext cx="42862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tx2"/>
                </a:solidFill>
              </a:rPr>
              <a:t>Ezután a „File/Import </a:t>
            </a:r>
            <a:r>
              <a:rPr lang="hu-HU" sz="2000" dirty="0" err="1" smtClean="0">
                <a:solidFill>
                  <a:schemeClr val="tx2"/>
                </a:solidFill>
              </a:rPr>
              <a:t>compatitors</a:t>
            </a:r>
            <a:r>
              <a:rPr lang="hu-HU" sz="2000" dirty="0" smtClean="0">
                <a:solidFill>
                  <a:schemeClr val="tx2"/>
                </a:solidFill>
              </a:rPr>
              <a:t> </a:t>
            </a:r>
            <a:r>
              <a:rPr lang="hu-HU" sz="2000" dirty="0" err="1" smtClean="0">
                <a:solidFill>
                  <a:schemeClr val="tx2"/>
                </a:solidFill>
              </a:rPr>
              <a:t>from</a:t>
            </a:r>
            <a:r>
              <a:rPr lang="hu-HU" sz="2000" dirty="0" smtClean="0">
                <a:solidFill>
                  <a:schemeClr val="tx2"/>
                </a:solidFill>
              </a:rPr>
              <a:t> </a:t>
            </a:r>
            <a:r>
              <a:rPr lang="hu-HU" sz="2000" dirty="0" err="1" smtClean="0">
                <a:solidFill>
                  <a:schemeClr val="tx2"/>
                </a:solidFill>
              </a:rPr>
              <a:t>csv</a:t>
            </a:r>
            <a:r>
              <a:rPr lang="hu-HU" sz="2000" dirty="0" smtClean="0">
                <a:solidFill>
                  <a:schemeClr val="tx2"/>
                </a:solidFill>
              </a:rPr>
              <a:t> file„ menüpontot válasszuk. 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r>
              <a:rPr lang="hu-HU" sz="2000" dirty="0" smtClean="0">
                <a:solidFill>
                  <a:schemeClr val="tx2"/>
                </a:solidFill>
              </a:rPr>
              <a:t>Tallózzuk ki a letöltésekből a korábban letöltött nevezési listát. Kattintsuk a </a:t>
            </a:r>
            <a:r>
              <a:rPr lang="hu-HU" sz="2000" dirty="0" err="1" smtClean="0">
                <a:solidFill>
                  <a:schemeClr val="tx2"/>
                </a:solidFill>
              </a:rPr>
              <a:t>next</a:t>
            </a:r>
            <a:r>
              <a:rPr lang="hu-HU" sz="2000" dirty="0" smtClean="0">
                <a:solidFill>
                  <a:schemeClr val="tx2"/>
                </a:solidFill>
              </a:rPr>
              <a:t> gomba, majd ismét erre.</a:t>
            </a:r>
          </a:p>
          <a:p>
            <a:endParaRPr lang="hu-HU" dirty="0"/>
          </a:p>
        </p:txBody>
      </p:sp>
      <p:pic>
        <p:nvPicPr>
          <p:cNvPr id="9" name="Kép 8" descr="MVSz_ logo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36715" cy="123842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/>
          <a:srcRect l="1532" t="1980" r="52228" b="54456"/>
          <a:stretch>
            <a:fillRect/>
          </a:stretch>
        </p:blipFill>
        <p:spPr bwMode="auto">
          <a:xfrm>
            <a:off x="428596" y="1428736"/>
            <a:ext cx="4512267" cy="239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85720" y="4214818"/>
            <a:ext cx="8501122" cy="2143140"/>
          </a:xfrm>
        </p:spPr>
        <p:txBody>
          <a:bodyPr>
            <a:noAutofit/>
          </a:bodyPr>
          <a:lstStyle/>
          <a:p>
            <a:r>
              <a:rPr lang="hu-HU" sz="2000" dirty="0" smtClean="0"/>
              <a:t>A következő ablakban a táblázatban található fejlécek nevét kell összepárosítani a </a:t>
            </a:r>
            <a:r>
              <a:rPr lang="hu-HU" sz="2000" dirty="0" err="1" smtClean="0"/>
              <a:t>sailwave</a:t>
            </a:r>
            <a:r>
              <a:rPr lang="hu-HU" sz="2000" dirty="0" smtClean="0"/>
              <a:t> fejléceivel.</a:t>
            </a:r>
            <a:br>
              <a:rPr lang="hu-HU" sz="2000" dirty="0" smtClean="0"/>
            </a:b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>Jobb klikk a jobboldali oszlop egyik „</a:t>
            </a:r>
            <a:r>
              <a:rPr lang="hu-HU" sz="2000" dirty="0" err="1" smtClean="0"/>
              <a:t>Not</a:t>
            </a:r>
            <a:r>
              <a:rPr lang="hu-HU" sz="2000" dirty="0" smtClean="0"/>
              <a:t> </a:t>
            </a:r>
            <a:r>
              <a:rPr lang="hu-HU" sz="2000" dirty="0" err="1" smtClean="0"/>
              <a:t>mapped</a:t>
            </a:r>
            <a:r>
              <a:rPr lang="hu-HU" sz="2000" dirty="0" smtClean="0"/>
              <a:t>” feliratára és ki kell választani a megfelelő listából a megfelelő feliratot.</a:t>
            </a:r>
            <a:br>
              <a:rPr lang="hu-HU" sz="2000" dirty="0" smtClean="0"/>
            </a:b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> Ennek végeztével a tovább gombra kattintva elkészül a </a:t>
            </a:r>
            <a:r>
              <a:rPr lang="hu-HU" sz="2000" dirty="0" err="1" smtClean="0"/>
              <a:t>sailwave</a:t>
            </a:r>
            <a:r>
              <a:rPr lang="hu-HU" sz="2000" dirty="0" smtClean="0"/>
              <a:t> nevezési lista.</a:t>
            </a:r>
            <a:endParaRPr lang="hu-HU" sz="2000" dirty="0"/>
          </a:p>
        </p:txBody>
      </p:sp>
      <p:pic>
        <p:nvPicPr>
          <p:cNvPr id="8" name="Kép 7"/>
          <p:cNvPicPr/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 r="50000" b="12848"/>
          <a:stretch>
            <a:fillRect/>
          </a:stretch>
        </p:blipFill>
        <p:spPr bwMode="auto">
          <a:xfrm>
            <a:off x="5000628" y="785794"/>
            <a:ext cx="3420110" cy="335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 descr="MVSz_ 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36715" cy="123842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rcRect t="10588" r="5746" b="25935"/>
          <a:stretch>
            <a:fillRect/>
          </a:stretch>
        </p:blipFill>
        <p:spPr bwMode="auto">
          <a:xfrm>
            <a:off x="1071538" y="2928934"/>
            <a:ext cx="735811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57224" y="714356"/>
            <a:ext cx="7851648" cy="18288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hu-HU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VIHAR 2.0 oktatás  Tagszervezeti adminisztrátoroknak</a:t>
            </a:r>
            <a:endParaRPr lang="hu-HU" sz="4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929322" y="600076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>
                <a:solidFill>
                  <a:schemeClr val="accent1"/>
                </a:solidFill>
              </a:rPr>
              <a:t>Magyar Vitorlás Szövetség</a:t>
            </a:r>
            <a:endParaRPr lang="hu-HU" b="1" i="1" dirty="0">
              <a:solidFill>
                <a:schemeClr val="accent1"/>
              </a:solidFill>
            </a:endParaRPr>
          </a:p>
        </p:txBody>
      </p:sp>
      <p:pic>
        <p:nvPicPr>
          <p:cNvPr id="9" name="Kép 8" descr="MVSz_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36715" cy="123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4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b="1" dirty="0"/>
              <a:t>Nyitóképerny</a:t>
            </a:r>
            <a:r>
              <a:rPr lang="hu-HU" sz="4000" b="1" dirty="0"/>
              <a:t>ő</a:t>
            </a:r>
            <a:endParaRPr lang="hu-HU" sz="4000" b="1" dirty="0"/>
          </a:p>
        </p:txBody>
      </p:sp>
      <p:pic>
        <p:nvPicPr>
          <p:cNvPr id="4" name="Kép 3" descr="MVSz_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36715" cy="1238426"/>
          </a:xfrm>
          <a:prstGeom prst="rect">
            <a:avLst/>
          </a:prstGeom>
        </p:spPr>
      </p:pic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" t="1461" r="40501" b="-1461"/>
          <a:stretch/>
        </p:blipFill>
        <p:spPr>
          <a:xfrm>
            <a:off x="457200" y="2189546"/>
            <a:ext cx="4906888" cy="388067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352132" y="2420888"/>
            <a:ext cx="37918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tx2"/>
                </a:solidFill>
              </a:rPr>
              <a:t>Tagszervezeti </a:t>
            </a:r>
            <a:r>
              <a:rPr lang="hu-HU" sz="2400" dirty="0" smtClean="0">
                <a:solidFill>
                  <a:schemeClr val="tx2"/>
                </a:solidFill>
              </a:rPr>
              <a:t>adatlap</a:t>
            </a:r>
            <a:endParaRPr lang="hu-HU" sz="2400" dirty="0">
              <a:solidFill>
                <a:schemeClr val="tx2"/>
              </a:solidFill>
            </a:endParaRPr>
          </a:p>
          <a:p>
            <a:endParaRPr lang="hu-HU" sz="2400" dirty="0">
              <a:solidFill>
                <a:schemeClr val="tx2"/>
              </a:solidFill>
            </a:endParaRPr>
          </a:p>
          <a:p>
            <a:r>
              <a:rPr lang="hu-HU" sz="2400" dirty="0">
                <a:solidFill>
                  <a:schemeClr val="tx2"/>
                </a:solidFill>
              </a:rPr>
              <a:t>MVSz </a:t>
            </a:r>
            <a:r>
              <a:rPr lang="hu-HU" sz="2400" dirty="0" smtClean="0">
                <a:solidFill>
                  <a:schemeClr val="tx2"/>
                </a:solidFill>
              </a:rPr>
              <a:t>díjak</a:t>
            </a:r>
          </a:p>
          <a:p>
            <a:endParaRPr lang="hu-HU" sz="2400" dirty="0">
              <a:solidFill>
                <a:schemeClr val="tx2"/>
              </a:solidFill>
            </a:endParaRPr>
          </a:p>
          <a:p>
            <a:r>
              <a:rPr lang="hu-HU" sz="2400" dirty="0">
                <a:solidFill>
                  <a:schemeClr val="tx2"/>
                </a:solidFill>
              </a:rPr>
              <a:t>Tagszervezeti tagok </a:t>
            </a:r>
            <a:r>
              <a:rPr lang="hu-HU" sz="2400" dirty="0" smtClean="0">
                <a:solidFill>
                  <a:schemeClr val="tx2"/>
                </a:solidFill>
              </a:rPr>
              <a:t>listázása</a:t>
            </a:r>
          </a:p>
          <a:p>
            <a:endParaRPr lang="hu-HU" sz="2400" dirty="0">
              <a:solidFill>
                <a:schemeClr val="tx2"/>
              </a:solidFill>
            </a:endParaRPr>
          </a:p>
          <a:p>
            <a:r>
              <a:rPr lang="hu-HU" sz="2400" dirty="0">
                <a:solidFill>
                  <a:schemeClr val="tx2"/>
                </a:solidFill>
              </a:rPr>
              <a:t>Versenyző </a:t>
            </a:r>
            <a:r>
              <a:rPr lang="hu-HU" sz="2400" dirty="0" smtClean="0">
                <a:solidFill>
                  <a:schemeClr val="tx2"/>
                </a:solidFill>
              </a:rPr>
              <a:t>leigazolása</a:t>
            </a:r>
          </a:p>
          <a:p>
            <a:endParaRPr lang="hu-HU" sz="2400" dirty="0">
              <a:solidFill>
                <a:schemeClr val="tx2"/>
              </a:solidFill>
            </a:endParaRPr>
          </a:p>
          <a:p>
            <a:r>
              <a:rPr lang="hu-HU" sz="2400" dirty="0">
                <a:solidFill>
                  <a:schemeClr val="tx2"/>
                </a:solidFill>
              </a:rPr>
              <a:t>Versenyző átigazolása</a:t>
            </a:r>
            <a:endParaRPr lang="hu-H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41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b="1" dirty="0"/>
              <a:t>Tagszervezeti adatlap</a:t>
            </a:r>
            <a:endParaRPr lang="hu-HU" sz="4000" b="1" dirty="0"/>
          </a:p>
        </p:txBody>
      </p:sp>
      <p:pic>
        <p:nvPicPr>
          <p:cNvPr id="4" name="Kép 3" descr="MVSz_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36715" cy="1238426"/>
          </a:xfrm>
          <a:prstGeom prst="rect">
            <a:avLst/>
          </a:prstGeom>
        </p:spPr>
      </p:pic>
      <p:pic>
        <p:nvPicPr>
          <p:cNvPr id="5" name="Tartalom hely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8758" y="1935163"/>
            <a:ext cx="7946483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6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b="1" dirty="0"/>
              <a:t>MVSz</a:t>
            </a:r>
            <a:r>
              <a:rPr lang="hu-HU" sz="4000" b="1" dirty="0"/>
              <a:t> befizetések</a:t>
            </a:r>
            <a:endParaRPr lang="hu-HU" sz="4000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389" t="12706" r="9223" b="8551"/>
          <a:stretch/>
        </p:blipFill>
        <p:spPr>
          <a:xfrm>
            <a:off x="308334" y="2132856"/>
            <a:ext cx="3543586" cy="3456384"/>
          </a:xfrm>
          <a:prstGeom prst="rect">
            <a:avLst/>
          </a:prstGeom>
        </p:spPr>
      </p:pic>
      <p:pic>
        <p:nvPicPr>
          <p:cNvPr id="4" name="Kép 3" descr="MVSz_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36715" cy="123842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067944" y="2204864"/>
            <a:ext cx="4752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tx2"/>
                </a:solidFill>
              </a:rPr>
              <a:t>A befizetések ellenőrizhetőek</a:t>
            </a:r>
          </a:p>
          <a:p>
            <a:endParaRPr lang="hu-HU" sz="2400" dirty="0">
              <a:solidFill>
                <a:schemeClr val="tx2"/>
              </a:solidFill>
            </a:endParaRPr>
          </a:p>
          <a:p>
            <a:r>
              <a:rPr lang="hu-HU" sz="2400" dirty="0">
                <a:solidFill>
                  <a:schemeClr val="tx2"/>
                </a:solidFill>
              </a:rPr>
              <a:t>Rögzítéskor a megadott kapcsolattartók e-mail értesítést kapnak</a:t>
            </a:r>
          </a:p>
          <a:p>
            <a:endParaRPr lang="hu-HU" sz="2400" dirty="0">
              <a:solidFill>
                <a:schemeClr val="tx2"/>
              </a:solidFill>
            </a:endParaRPr>
          </a:p>
          <a:p>
            <a:r>
              <a:rPr lang="hu-HU" sz="2400" dirty="0">
                <a:solidFill>
                  <a:schemeClr val="tx2"/>
                </a:solidFill>
              </a:rPr>
              <a:t>Az alaptagdíj rögzítését követően kerül aktív státuszba az egyesület</a:t>
            </a:r>
            <a:endParaRPr lang="hu-H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268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4000" b="1" dirty="0"/>
              <a:t>Tagszervezetet terhelő díjtételek </a:t>
            </a:r>
            <a:r>
              <a:rPr lang="hu-HU" sz="4000" b="1" dirty="0"/>
              <a:t>listázása</a:t>
            </a:r>
            <a:endParaRPr lang="hu-HU" sz="4000" b="1" dirty="0"/>
          </a:p>
        </p:txBody>
      </p:sp>
      <p:pic>
        <p:nvPicPr>
          <p:cNvPr id="4" name="Kép 3" descr="MVSz_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61158" y="-26888"/>
            <a:ext cx="1236715" cy="1238426"/>
          </a:xfrm>
          <a:prstGeom prst="rect">
            <a:avLst/>
          </a:prstGeom>
        </p:spPr>
      </p:pic>
      <p:pic>
        <p:nvPicPr>
          <p:cNvPr id="5" name="Tartalom hely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8943" y="2276872"/>
            <a:ext cx="8229600" cy="407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4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b="1" dirty="0"/>
              <a:t>Egyesületi</a:t>
            </a:r>
            <a:r>
              <a:rPr lang="hu-HU" sz="5400" dirty="0">
                <a:solidFill>
                  <a:srgbClr val="00A3EC"/>
                </a:solidFill>
              </a:rPr>
              <a:t> </a:t>
            </a:r>
            <a:r>
              <a:rPr lang="hu-HU" sz="4000" b="1" dirty="0"/>
              <a:t>tagok</a:t>
            </a:r>
            <a:r>
              <a:rPr lang="hu-HU" sz="5400" dirty="0">
                <a:solidFill>
                  <a:srgbClr val="00A3EC"/>
                </a:solidFill>
              </a:rPr>
              <a:t> </a:t>
            </a:r>
            <a:r>
              <a:rPr lang="hu-HU" sz="4000" b="1" dirty="0"/>
              <a:t>listázása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594496"/>
            <a:ext cx="8229600" cy="1730103"/>
          </a:xfrm>
        </p:spPr>
        <p:txBody>
          <a:bodyPr>
            <a:normAutofit lnSpcReduction="10000"/>
          </a:bodyPr>
          <a:lstStyle/>
          <a:p>
            <a:r>
              <a:rPr lang="hu-HU" sz="2400" dirty="0">
                <a:solidFill>
                  <a:schemeClr val="tx2"/>
                </a:solidFill>
              </a:rPr>
              <a:t>Szűrhető</a:t>
            </a:r>
          </a:p>
          <a:p>
            <a:pPr lvl="1"/>
            <a:r>
              <a:rPr lang="hu-HU" dirty="0">
                <a:solidFill>
                  <a:schemeClr val="tx2"/>
                </a:solidFill>
              </a:rPr>
              <a:t>Név szerint</a:t>
            </a:r>
          </a:p>
          <a:p>
            <a:pPr lvl="1"/>
            <a:r>
              <a:rPr lang="hu-HU" dirty="0">
                <a:solidFill>
                  <a:schemeClr val="tx2"/>
                </a:solidFill>
              </a:rPr>
              <a:t>ID szerint</a:t>
            </a:r>
          </a:p>
          <a:p>
            <a:pPr lvl="1"/>
            <a:r>
              <a:rPr lang="hu-HU" dirty="0">
                <a:solidFill>
                  <a:schemeClr val="tx2"/>
                </a:solidFill>
              </a:rPr>
              <a:t>Érvényes versenyengedély szerint</a:t>
            </a:r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4" name="Kép 3" descr="MVSz_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36715" cy="123842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32856"/>
            <a:ext cx="7800975" cy="246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1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400" b="1" dirty="0"/>
              <a:t>Egyesületi</a:t>
            </a:r>
            <a:r>
              <a:rPr lang="hu-HU" sz="5400" dirty="0">
                <a:solidFill>
                  <a:srgbClr val="00A3EC"/>
                </a:solidFill>
              </a:rPr>
              <a:t> </a:t>
            </a:r>
            <a:r>
              <a:rPr lang="hu-HU" sz="4400" b="1" dirty="0"/>
              <a:t>tag </a:t>
            </a:r>
            <a:r>
              <a:rPr lang="hu-HU" sz="4400" b="1" dirty="0" smtClean="0"/>
              <a:t>leigazolása</a:t>
            </a:r>
            <a:endParaRPr lang="hu-HU" sz="4400" b="1" dirty="0"/>
          </a:p>
        </p:txBody>
      </p:sp>
      <p:pic>
        <p:nvPicPr>
          <p:cNvPr id="4" name="Kép 3" descr="MVSz_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36715" cy="1238426"/>
          </a:xfrm>
          <a:prstGeom prst="rect">
            <a:avLst/>
          </a:prstGeom>
        </p:spPr>
      </p:pic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81" y="1935163"/>
            <a:ext cx="8005637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5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50004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 smtClean="0"/>
              <a:t>Belépés a VIHAR rendszerbe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809625" lvl="1" indent="-539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630238" algn="l"/>
              </a:tabLst>
            </a:pPr>
            <a:r>
              <a:rPr lang="hu-H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www.vihar.hunsail.hu</a:t>
            </a:r>
            <a:endParaRPr lang="hu-H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9625" lvl="1" indent="-539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630238" algn="l"/>
              </a:tabLst>
            </a:pPr>
            <a:endParaRPr lang="hu-H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9625" lvl="1" indent="-539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630238" algn="l"/>
              </a:tabLst>
            </a:pPr>
            <a:endParaRPr lang="hu-H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9625" lvl="1" indent="-539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630238" algn="l"/>
              </a:tabLst>
            </a:pPr>
            <a:endParaRPr lang="hu-H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9625" lvl="1" indent="-539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630238" algn="l"/>
              </a:tabLst>
            </a:pPr>
            <a:endParaRPr lang="hu-H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9625" lvl="1" indent="-539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630238" algn="l"/>
              </a:tabLst>
            </a:pPr>
            <a:endParaRPr lang="hu-H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9625" lvl="1" indent="-539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630238" algn="l"/>
              </a:tabLst>
            </a:pPr>
            <a:endParaRPr lang="hu-H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9625" lvl="1" indent="-539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630238" algn="l"/>
              </a:tabLst>
            </a:pPr>
            <a:endParaRPr lang="hu-H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9625" lvl="1" indent="-539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630238" algn="l"/>
              </a:tabLst>
            </a:pPr>
            <a:endParaRPr lang="hu-H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9625" lvl="1" indent="-539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630238" algn="l"/>
              </a:tabLst>
            </a:pPr>
            <a:endParaRPr lang="hu-H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9625" lvl="1" indent="-539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630238" algn="l"/>
              </a:tabLst>
            </a:pPr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Felhasználói fiók a </a:t>
            </a:r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hunsail@</a:t>
            </a:r>
            <a:r>
              <a:rPr lang="hu-H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hunsail.hu</a:t>
            </a:r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e-mail címen igényelhető.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rcRect l="32328" t="32402" r="31012" b="25362"/>
          <a:stretch>
            <a:fillRect/>
          </a:stretch>
        </p:blipFill>
        <p:spPr bwMode="auto">
          <a:xfrm>
            <a:off x="1857356" y="2500306"/>
            <a:ext cx="5143536" cy="333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MVSz_ logo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36715" cy="1238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12179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000" b="1" dirty="0"/>
              <a:t>Átigazolás</a:t>
            </a:r>
          </a:p>
        </p:txBody>
      </p:sp>
      <p:pic>
        <p:nvPicPr>
          <p:cNvPr id="4" name="Kép 3" descr="MVSz_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9248" y="-3517"/>
            <a:ext cx="1236715" cy="1238426"/>
          </a:xfrm>
          <a:prstGeom prst="rect">
            <a:avLst/>
          </a:prstGeom>
        </p:spPr>
      </p:pic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0060" y="1700808"/>
            <a:ext cx="8229600" cy="212242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99108" y="3933056"/>
            <a:ext cx="74292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tx2"/>
                </a:solidFill>
              </a:rPr>
              <a:t>Az Átigazolási lap letölthető a hunsail dokumentumtárából</a:t>
            </a:r>
          </a:p>
          <a:p>
            <a:endParaRPr lang="hu-HU" sz="2000" dirty="0">
              <a:solidFill>
                <a:schemeClr val="tx2"/>
              </a:solidFill>
            </a:endParaRPr>
          </a:p>
          <a:p>
            <a:r>
              <a:rPr lang="hu-HU" sz="2000" dirty="0">
                <a:solidFill>
                  <a:schemeClr val="tx2"/>
                </a:solidFill>
              </a:rPr>
              <a:t>Az elegendő klubnak kitöltve aláírva a befogadó klubnak el kell küldeni</a:t>
            </a:r>
          </a:p>
          <a:p>
            <a:endParaRPr lang="hu-HU" sz="2000" dirty="0">
              <a:solidFill>
                <a:schemeClr val="tx2"/>
              </a:solidFill>
            </a:endParaRPr>
          </a:p>
          <a:p>
            <a:r>
              <a:rPr lang="hu-HU" sz="2000" dirty="0">
                <a:solidFill>
                  <a:schemeClr val="tx2"/>
                </a:solidFill>
              </a:rPr>
              <a:t>A befogadó klub a versenyengedély megigénylésével </a:t>
            </a:r>
            <a:r>
              <a:rPr lang="hu-HU" sz="2000" dirty="0" smtClean="0">
                <a:solidFill>
                  <a:schemeClr val="tx2"/>
                </a:solidFill>
              </a:rPr>
              <a:t>egy időben </a:t>
            </a:r>
            <a:r>
              <a:rPr lang="hu-HU" sz="2000" dirty="0">
                <a:solidFill>
                  <a:schemeClr val="tx2"/>
                </a:solidFill>
              </a:rPr>
              <a:t>tölti fel a </a:t>
            </a:r>
            <a:r>
              <a:rPr lang="hu-HU" sz="2000" dirty="0" smtClean="0">
                <a:solidFill>
                  <a:schemeClr val="tx2"/>
                </a:solidFill>
              </a:rPr>
              <a:t>rendszerbe</a:t>
            </a:r>
          </a:p>
          <a:p>
            <a:r>
              <a:rPr lang="hu-HU" sz="2000" dirty="0" smtClean="0">
                <a:solidFill>
                  <a:schemeClr val="tx2"/>
                </a:solidFill>
              </a:rPr>
              <a:t>Csak versenyengedéllyel nem rendelkező versenyző igazolható át.</a:t>
            </a:r>
            <a:endParaRPr lang="hu-H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56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dirty="0" smtClean="0"/>
              <a:t>Köszönöm megtisztelő figyelmeteket!!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072198" y="5572140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 err="1" smtClean="0"/>
              <a:t>Fluck</a:t>
            </a:r>
            <a:r>
              <a:rPr lang="hu-HU" sz="2000" dirty="0" smtClean="0"/>
              <a:t> Réka</a:t>
            </a:r>
            <a:br>
              <a:rPr lang="hu-HU" sz="2000" dirty="0" smtClean="0"/>
            </a:br>
            <a:r>
              <a:rPr lang="hu-HU" sz="2000" dirty="0" smtClean="0"/>
              <a:t>sportszakmai referens</a:t>
            </a:r>
            <a:endParaRPr lang="hu-HU" sz="2000" dirty="0"/>
          </a:p>
        </p:txBody>
      </p:sp>
      <p:pic>
        <p:nvPicPr>
          <p:cNvPr id="7" name="Kép 6" descr="MVSz_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1500174"/>
            <a:ext cx="1236715" cy="12384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rcRect t="10588" r="5746" b="25935"/>
          <a:stretch>
            <a:fillRect/>
          </a:stretch>
        </p:blipFill>
        <p:spPr bwMode="auto">
          <a:xfrm>
            <a:off x="1071538" y="2928934"/>
            <a:ext cx="735811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57224" y="714356"/>
            <a:ext cx="7851648" cy="18288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hu-HU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VIHAR 2.0 oktatás  versenyrendezőknek</a:t>
            </a:r>
            <a:endParaRPr lang="hu-HU" sz="4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929322" y="600076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>
                <a:solidFill>
                  <a:schemeClr val="accent1"/>
                </a:solidFill>
              </a:rPr>
              <a:t>Magyar Vitorlás Szövetség</a:t>
            </a:r>
            <a:endParaRPr lang="hu-HU" b="1" i="1" dirty="0">
              <a:solidFill>
                <a:schemeClr val="accent1"/>
              </a:solidFill>
            </a:endParaRPr>
          </a:p>
        </p:txBody>
      </p:sp>
      <p:pic>
        <p:nvPicPr>
          <p:cNvPr id="9" name="Kép 8" descr="MVSz_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36715" cy="123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/>
          <a:srcRect t="18824" r="998" b="7033"/>
          <a:stretch>
            <a:fillRect/>
          </a:stretch>
        </p:blipFill>
        <p:spPr bwMode="auto">
          <a:xfrm>
            <a:off x="618357" y="1238426"/>
            <a:ext cx="785818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3063" y="437192"/>
            <a:ext cx="5686436" cy="785818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 smtClean="0"/>
              <a:t>Versenyek listázása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43915" y="4039924"/>
            <a:ext cx="807249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lvl="1" indent="-539750">
              <a:tabLst>
                <a:tab pos="630238" algn="l"/>
              </a:tabLst>
            </a:pPr>
            <a:r>
              <a:rPr lang="hu-H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Versenyek szűrése és sorba rendezése</a:t>
            </a:r>
          </a:p>
          <a:p>
            <a:pPr marL="1724025" lvl="3" indent="-539750">
              <a:buFont typeface="Wingdings" pitchFamily="2" charset="2"/>
              <a:buChar char="Ø"/>
              <a:tabLst>
                <a:tab pos="630238" algn="l"/>
              </a:tabLst>
            </a:pPr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Név,</a:t>
            </a:r>
          </a:p>
          <a:p>
            <a:pPr marL="1724025" lvl="3" indent="-539750">
              <a:buFont typeface="Wingdings" pitchFamily="2" charset="2"/>
              <a:buChar char="Ø"/>
              <a:tabLst>
                <a:tab pos="630238" algn="l"/>
              </a:tabLst>
            </a:pPr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Rendező </a:t>
            </a:r>
            <a:r>
              <a:rPr lang="hu-H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egyesület,</a:t>
            </a:r>
          </a:p>
          <a:p>
            <a:pPr marL="1724025" lvl="3" indent="-539750">
              <a:buFont typeface="Wingdings" pitchFamily="2" charset="2"/>
              <a:buChar char="Ø"/>
              <a:tabLst>
                <a:tab pos="630238" algn="l"/>
              </a:tabLst>
            </a:pPr>
            <a:r>
              <a:rPr lang="hu-H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Aktív versenyek,</a:t>
            </a:r>
          </a:p>
          <a:p>
            <a:pPr marL="1724025" lvl="3" indent="-539750">
              <a:buFont typeface="Wingdings" pitchFamily="2" charset="2"/>
              <a:buChar char="Ø"/>
              <a:tabLst>
                <a:tab pos="630238" algn="l"/>
              </a:tabLst>
            </a:pPr>
            <a:r>
              <a:rPr lang="hu-H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Verseny típusa,</a:t>
            </a:r>
          </a:p>
          <a:p>
            <a:pPr marL="1724025" lvl="3" indent="-539750">
              <a:buFont typeface="Wingdings" pitchFamily="2" charset="2"/>
              <a:buChar char="Ø"/>
              <a:tabLst>
                <a:tab pos="630238" algn="l"/>
              </a:tabLst>
            </a:pPr>
            <a:r>
              <a:rPr lang="hu-H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Verseny </a:t>
            </a:r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kategóriája</a:t>
            </a:r>
          </a:p>
          <a:p>
            <a:pPr marL="1724025" lvl="3" indent="-539750">
              <a:buFont typeface="Wingdings" pitchFamily="2" charset="2"/>
              <a:buChar char="Ø"/>
              <a:tabLst>
                <a:tab pos="630238" algn="l"/>
              </a:tabLst>
            </a:pPr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Induló osztályok</a:t>
            </a:r>
            <a:endParaRPr lang="hu-H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dirty="0"/>
          </a:p>
        </p:txBody>
      </p:sp>
      <p:pic>
        <p:nvPicPr>
          <p:cNvPr id="7" name="Kép 6" descr="MVSz_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36715" cy="1238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1538" y="714356"/>
            <a:ext cx="7715304" cy="1214446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 smtClean="0"/>
              <a:t>Verseny adatlapjának</a:t>
            </a:r>
            <a:br>
              <a:rPr lang="hu-HU" sz="4000" b="1" dirty="0" smtClean="0"/>
            </a:br>
            <a:r>
              <a:rPr lang="hu-HU" sz="4000" b="1" dirty="0" smtClean="0"/>
              <a:t>szerkesztése</a:t>
            </a:r>
            <a:endParaRPr lang="hu-HU" sz="4000" b="1" dirty="0"/>
          </a:p>
        </p:txBody>
      </p:sp>
      <p:pic>
        <p:nvPicPr>
          <p:cNvPr id="8" name="Kép 7"/>
          <p:cNvPicPr/>
          <p:nvPr/>
        </p:nvPicPr>
        <p:blipFill>
          <a:blip r:embed="rId2"/>
          <a:srcRect l="46803" t="33235" r="39967" b="48235"/>
          <a:stretch>
            <a:fillRect/>
          </a:stretch>
        </p:blipFill>
        <p:spPr bwMode="auto">
          <a:xfrm>
            <a:off x="1500166" y="1214422"/>
            <a:ext cx="762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Tartalom helye 8"/>
          <p:cNvPicPr>
            <a:picLocks noGrp="1"/>
          </p:cNvPicPr>
          <p:nvPr>
            <p:ph idx="1"/>
          </p:nvPr>
        </p:nvPicPr>
        <p:blipFill>
          <a:blip r:embed="rId3"/>
          <a:srcRect l="23818" t="12647" r="37147" b="11713"/>
          <a:stretch>
            <a:fillRect/>
          </a:stretch>
        </p:blipFill>
        <p:spPr bwMode="auto">
          <a:xfrm>
            <a:off x="285720" y="1928802"/>
            <a:ext cx="402903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zövegdoboz 9"/>
          <p:cNvSpPr txBox="1"/>
          <p:nvPr/>
        </p:nvSpPr>
        <p:spPr>
          <a:xfrm>
            <a:off x="4357686" y="2025908"/>
            <a:ext cx="450059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39750">
              <a:spcAft>
                <a:spcPts val="1200"/>
              </a:spcAft>
              <a:tabLst>
                <a:tab pos="630238" algn="l"/>
              </a:tabLst>
            </a:pPr>
            <a:r>
              <a:rPr lang="hu-H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verseny alapadatai</a:t>
            </a:r>
          </a:p>
          <a:p>
            <a:pPr marL="809625" lvl="1" indent="-539750">
              <a:buFont typeface="Wingdings" pitchFamily="2" charset="2"/>
              <a:buChar char="Ø"/>
              <a:tabLst>
                <a:tab pos="630238" algn="l"/>
              </a:tabLst>
            </a:pPr>
            <a:r>
              <a:rPr lang="hu-H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Név,</a:t>
            </a:r>
          </a:p>
          <a:p>
            <a:pPr marL="809625" lvl="1" indent="-539750">
              <a:buFont typeface="Wingdings" pitchFamily="2" charset="2"/>
              <a:buChar char="Ø"/>
              <a:tabLst>
                <a:tab pos="630238" algn="l"/>
              </a:tabLst>
            </a:pPr>
            <a:r>
              <a:rPr lang="hu-H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Rendező egyesület,</a:t>
            </a:r>
          </a:p>
          <a:p>
            <a:pPr marL="809625" lvl="1" indent="-539750">
              <a:buFont typeface="Wingdings" pitchFamily="2" charset="2"/>
              <a:buChar char="Ø"/>
              <a:tabLst>
                <a:tab pos="630238" algn="l"/>
              </a:tabLst>
            </a:pPr>
            <a:r>
              <a:rPr lang="hu-H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Időpontja,</a:t>
            </a:r>
          </a:p>
          <a:p>
            <a:pPr marL="809625" lvl="1" indent="-539750">
              <a:buFont typeface="Wingdings" pitchFamily="2" charset="2"/>
              <a:buChar char="Ø"/>
              <a:tabLst>
                <a:tab pos="630238" algn="l"/>
              </a:tabLst>
            </a:pPr>
            <a:r>
              <a:rPr lang="hu-H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Helyszíne,</a:t>
            </a:r>
          </a:p>
          <a:p>
            <a:pPr marL="809625" lvl="1" indent="-539750">
              <a:buFont typeface="Wingdings" pitchFamily="2" charset="2"/>
              <a:buChar char="Ø"/>
              <a:tabLst>
                <a:tab pos="630238" algn="l"/>
              </a:tabLst>
            </a:pPr>
            <a:r>
              <a:rPr lang="hu-H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Versenytípus,</a:t>
            </a:r>
          </a:p>
          <a:p>
            <a:pPr marL="1266825" lvl="3" indent="-539750">
              <a:buFont typeface="Arial" pitchFamily="34" charset="0"/>
              <a:buChar char="•"/>
              <a:tabLst>
                <a:tab pos="630238" algn="l"/>
              </a:tabLst>
            </a:pPr>
            <a:r>
              <a:rPr lang="hu-H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Pályaverseny,</a:t>
            </a:r>
          </a:p>
          <a:p>
            <a:pPr marL="1266825" lvl="3" indent="-539750">
              <a:buFont typeface="Arial" pitchFamily="34" charset="0"/>
              <a:buChar char="•"/>
              <a:tabLst>
                <a:tab pos="630238" algn="l"/>
              </a:tabLst>
            </a:pPr>
            <a:r>
              <a:rPr lang="hu-H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Túraverseny</a:t>
            </a:r>
          </a:p>
          <a:p>
            <a:pPr marL="1266825" lvl="3" indent="-539750">
              <a:buFont typeface="Arial" pitchFamily="34" charset="0"/>
              <a:buChar char="•"/>
              <a:tabLst>
                <a:tab pos="630238" algn="l"/>
              </a:tabLst>
            </a:pPr>
            <a:r>
              <a:rPr lang="hu-H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Kombinált verseny</a:t>
            </a:r>
            <a:r>
              <a:rPr lang="hu-H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hu-H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9625" lvl="1" indent="-539750">
              <a:buFont typeface="Wingdings" pitchFamily="2" charset="2"/>
              <a:buChar char="Ø"/>
              <a:tabLst>
                <a:tab pos="630238" algn="l"/>
              </a:tabLst>
            </a:pPr>
            <a:r>
              <a:rPr lang="hu-H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Verseny honlapja</a:t>
            </a:r>
            <a:endParaRPr lang="hu-H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dirty="0"/>
          </a:p>
        </p:txBody>
      </p:sp>
      <p:pic>
        <p:nvPicPr>
          <p:cNvPr id="11" name="Kép 10" descr="MVSz_ 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36715" cy="1238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/>
          <a:srcRect l="24810" t="12941" r="36486" b="6117"/>
          <a:stretch>
            <a:fillRect/>
          </a:stretch>
        </p:blipFill>
        <p:spPr bwMode="auto">
          <a:xfrm>
            <a:off x="0" y="1571612"/>
            <a:ext cx="3786214" cy="510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3786182" y="1714488"/>
            <a:ext cx="53578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450850"/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Három </a:t>
            </a:r>
            <a:r>
              <a:rPr lang="hu-H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nevezési </a:t>
            </a:r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kategória</a:t>
            </a:r>
          </a:p>
          <a:p>
            <a:pPr marL="1087438" lvl="1" indent="-450850">
              <a:buFont typeface="Wingdings" pitchFamily="2" charset="2"/>
              <a:buChar char="Ø"/>
            </a:pPr>
            <a:r>
              <a:rPr lang="hu-H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Felnőtt,</a:t>
            </a:r>
          </a:p>
          <a:p>
            <a:pPr marL="1087438" lvl="1" indent="-450850">
              <a:buFont typeface="Wingdings" pitchFamily="2" charset="2"/>
              <a:buChar char="Ø"/>
            </a:pPr>
            <a:r>
              <a:rPr lang="hu-H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Ifjúsági,</a:t>
            </a:r>
          </a:p>
          <a:p>
            <a:pPr marL="1087438" lvl="1" indent="-450850">
              <a:buFont typeface="Wingdings" pitchFamily="2" charset="2"/>
              <a:buChar char="Ø"/>
            </a:pPr>
            <a:r>
              <a:rPr lang="hu-H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Serdülő</a:t>
            </a:r>
          </a:p>
          <a:p>
            <a:pPr marL="630238" indent="-450850"/>
            <a:endParaRPr lang="hu-H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0238" indent="-450850"/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Három nevezési terminus</a:t>
            </a:r>
          </a:p>
          <a:p>
            <a:pPr marL="1087438" lvl="1" indent="-450850">
              <a:buFont typeface="Wingdings" pitchFamily="2" charset="2"/>
              <a:buChar char="Ø"/>
            </a:pPr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Verseny helyszíni </a:t>
            </a:r>
            <a:r>
              <a:rPr lang="hu-H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nevezése előtt 30 nap</a:t>
            </a:r>
          </a:p>
          <a:p>
            <a:pPr marL="1087438" lvl="1" indent="-450850">
              <a:buFont typeface="Wingdings" pitchFamily="2" charset="2"/>
              <a:buChar char="Ø"/>
            </a:pPr>
            <a:r>
              <a:rPr lang="hu-H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verseny helyszíni nevezése előtt X nap</a:t>
            </a:r>
          </a:p>
          <a:p>
            <a:pPr marL="1087438" lvl="1" indent="-450850">
              <a:buFont typeface="Wingdings" pitchFamily="2" charset="2"/>
              <a:buChar char="Ø"/>
            </a:pPr>
            <a:r>
              <a:rPr lang="hu-H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verseny előtt X nap</a:t>
            </a:r>
          </a:p>
          <a:p>
            <a:pPr>
              <a:buFont typeface="Wingdings" pitchFamily="2" charset="2"/>
              <a:buChar char="Ø"/>
            </a:pPr>
            <a:endParaRPr lang="hu-HU" sz="16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802884" y="642918"/>
            <a:ext cx="5538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Nevezési</a:t>
            </a:r>
            <a:r>
              <a:rPr lang="hu-H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díjak</a:t>
            </a:r>
            <a:r>
              <a:rPr lang="hu-H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beállítása</a:t>
            </a:r>
          </a:p>
        </p:txBody>
      </p:sp>
      <p:pic>
        <p:nvPicPr>
          <p:cNvPr id="8" name="Kép 7" descr="MVSz_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36715" cy="1238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/>
          </p:cNvPicPr>
          <p:nvPr>
            <p:ph idx="1"/>
          </p:nvPr>
        </p:nvPicPr>
        <p:blipFill>
          <a:blip r:embed="rId2"/>
          <a:srcRect l="18016" t="13088" r="38635" b="9706"/>
          <a:stretch>
            <a:fillRect/>
          </a:stretch>
        </p:blipFill>
        <p:spPr bwMode="auto">
          <a:xfrm>
            <a:off x="0" y="1643050"/>
            <a:ext cx="414337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4286248" y="1500174"/>
            <a:ext cx="507206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300" dirty="0" smtClean="0">
                <a:solidFill>
                  <a:srgbClr val="002060"/>
                </a:solidFill>
              </a:rPr>
              <a:t>A </a:t>
            </a:r>
            <a:r>
              <a:rPr lang="hu-HU" sz="2300" dirty="0">
                <a:solidFill>
                  <a:srgbClr val="002060"/>
                </a:solidFill>
              </a:rPr>
              <a:t>verseny dokumentumainak </a:t>
            </a:r>
            <a:r>
              <a:rPr lang="hu-HU" sz="2300" dirty="0" smtClean="0">
                <a:solidFill>
                  <a:srgbClr val="002060"/>
                </a:solidFill>
              </a:rPr>
              <a:t>feltöltése</a:t>
            </a:r>
          </a:p>
          <a:p>
            <a:endParaRPr lang="hu-HU" sz="2300" dirty="0" smtClean="0">
              <a:solidFill>
                <a:srgbClr val="002060"/>
              </a:solidFill>
            </a:endParaRPr>
          </a:p>
          <a:p>
            <a:r>
              <a:rPr lang="hu-HU" sz="2300" dirty="0" smtClean="0">
                <a:solidFill>
                  <a:srgbClr val="002060"/>
                </a:solidFill>
              </a:rPr>
              <a:t>Hajóosztályok </a:t>
            </a:r>
            <a:r>
              <a:rPr lang="hu-HU" sz="2300" dirty="0">
                <a:solidFill>
                  <a:srgbClr val="002060"/>
                </a:solidFill>
              </a:rPr>
              <a:t>és versenytípusok </a:t>
            </a:r>
            <a:r>
              <a:rPr lang="hu-HU" sz="2300" dirty="0" smtClean="0">
                <a:solidFill>
                  <a:srgbClr val="002060"/>
                </a:solidFill>
              </a:rPr>
              <a:t>beállítása</a:t>
            </a:r>
          </a:p>
          <a:p>
            <a:endParaRPr lang="hu-HU" sz="2300" dirty="0">
              <a:solidFill>
                <a:srgbClr val="002060"/>
              </a:solidFill>
            </a:endParaRPr>
          </a:p>
          <a:p>
            <a:r>
              <a:rPr lang="hu-HU" sz="2300" b="1" dirty="0">
                <a:solidFill>
                  <a:srgbClr val="002060"/>
                </a:solidFill>
              </a:rPr>
              <a:t>Fontos </a:t>
            </a:r>
            <a:r>
              <a:rPr lang="hu-HU" sz="2300" b="1" dirty="0" smtClean="0">
                <a:solidFill>
                  <a:srgbClr val="002060"/>
                </a:solidFill>
              </a:rPr>
              <a:t>kivételek</a:t>
            </a:r>
            <a:endParaRPr lang="hu-HU" sz="2300" b="1" dirty="0">
              <a:solidFill>
                <a:srgbClr val="002060"/>
              </a:solidFill>
            </a:endParaRPr>
          </a:p>
          <a:p>
            <a:pPr marL="809625" indent="-539750">
              <a:buFont typeface="Wingdings" pitchFamily="2" charset="2"/>
              <a:buChar char="Ø"/>
              <a:tabLst>
                <a:tab pos="809625" algn="l"/>
              </a:tabLst>
            </a:pPr>
            <a:r>
              <a:rPr lang="hu-HU" sz="2300" dirty="0">
                <a:solidFill>
                  <a:srgbClr val="002060"/>
                </a:solidFill>
              </a:rPr>
              <a:t>Osztályonként más nevezési díjak esetén a versenyt az osztályoknak külön kell kiírni</a:t>
            </a:r>
            <a:r>
              <a:rPr lang="hu-HU" sz="2300" dirty="0" smtClean="0">
                <a:solidFill>
                  <a:srgbClr val="002060"/>
                </a:solidFill>
              </a:rPr>
              <a:t>.</a:t>
            </a:r>
          </a:p>
          <a:p>
            <a:pPr marL="809625" indent="-539750">
              <a:tabLst>
                <a:tab pos="809625" algn="l"/>
              </a:tabLst>
            </a:pPr>
            <a:endParaRPr lang="hu-HU" sz="2300" dirty="0">
              <a:solidFill>
                <a:srgbClr val="002060"/>
              </a:solidFill>
            </a:endParaRPr>
          </a:p>
          <a:p>
            <a:pPr marL="809625" indent="-539750">
              <a:buFont typeface="Wingdings" pitchFamily="2" charset="2"/>
              <a:buChar char="Ø"/>
              <a:tabLst>
                <a:tab pos="809625" algn="l"/>
              </a:tabLst>
            </a:pPr>
            <a:r>
              <a:rPr lang="hu-HU" sz="2300" dirty="0">
                <a:solidFill>
                  <a:srgbClr val="002060"/>
                </a:solidFill>
              </a:rPr>
              <a:t>Aktivált verseny nem módosítható</a:t>
            </a:r>
            <a:r>
              <a:rPr lang="hu-HU" sz="2300" dirty="0" smtClean="0">
                <a:solidFill>
                  <a:srgbClr val="002060"/>
                </a:solidFill>
              </a:rPr>
              <a:t>.</a:t>
            </a:r>
            <a:endParaRPr lang="hu-HU" sz="2300" dirty="0">
              <a:solidFill>
                <a:srgbClr val="00206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071538" y="714356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Verseny</a:t>
            </a:r>
            <a:r>
              <a:rPr lang="hu-HU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adatlapjának szerkesztése</a:t>
            </a:r>
          </a:p>
        </p:txBody>
      </p:sp>
      <p:pic>
        <p:nvPicPr>
          <p:cNvPr id="8" name="Kép 7" descr="MVSz_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36715" cy="1238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28992" y="714356"/>
            <a:ext cx="3614734" cy="796086"/>
          </a:xfrm>
        </p:spPr>
        <p:txBody>
          <a:bodyPr>
            <a:normAutofit/>
          </a:bodyPr>
          <a:lstStyle/>
          <a:p>
            <a:r>
              <a:rPr lang="hu-HU" sz="4000" b="1" dirty="0" smtClean="0"/>
              <a:t>Nevezés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71934" y="1785926"/>
            <a:ext cx="5072066" cy="4786346"/>
          </a:xfrm>
        </p:spPr>
        <p:txBody>
          <a:bodyPr/>
          <a:lstStyle/>
          <a:p>
            <a:r>
              <a:rPr lang="hu-HU" dirty="0" smtClean="0">
                <a:solidFill>
                  <a:srgbClr val="002060"/>
                </a:solidFill>
              </a:rPr>
              <a:t>Nevező egyesület = kormányos egyesülete</a:t>
            </a:r>
          </a:p>
          <a:p>
            <a:pPr>
              <a:buNone/>
            </a:pPr>
            <a:endParaRPr lang="hu-HU" dirty="0" smtClean="0">
              <a:solidFill>
                <a:srgbClr val="002060"/>
              </a:solidFill>
            </a:endParaRPr>
          </a:p>
          <a:p>
            <a:r>
              <a:rPr lang="hu-HU" dirty="0" smtClean="0">
                <a:solidFill>
                  <a:srgbClr val="002060"/>
                </a:solidFill>
              </a:rPr>
              <a:t>Társnevező: </a:t>
            </a:r>
            <a:r>
              <a:rPr lang="hu-HU" dirty="0" err="1" smtClean="0">
                <a:solidFill>
                  <a:srgbClr val="002060"/>
                </a:solidFill>
              </a:rPr>
              <a:t>max</a:t>
            </a:r>
            <a:r>
              <a:rPr lang="hu-HU" dirty="0" smtClean="0">
                <a:solidFill>
                  <a:srgbClr val="002060"/>
                </a:solidFill>
              </a:rPr>
              <a:t> 2 felé oszthatóak a pontok</a:t>
            </a:r>
          </a:p>
          <a:p>
            <a:endParaRPr lang="hu-HU" dirty="0" smtClean="0">
              <a:solidFill>
                <a:srgbClr val="002060"/>
              </a:solidFill>
            </a:endParaRPr>
          </a:p>
          <a:p>
            <a:r>
              <a:rPr lang="hu-HU" dirty="0" smtClean="0">
                <a:solidFill>
                  <a:srgbClr val="002060"/>
                </a:solidFill>
              </a:rPr>
              <a:t>Hajóosztály-versenykategória</a:t>
            </a:r>
          </a:p>
          <a:p>
            <a:pPr>
              <a:buNone/>
            </a:pPr>
            <a:endParaRPr lang="hu-HU" dirty="0" smtClean="0">
              <a:solidFill>
                <a:srgbClr val="002060"/>
              </a:solidFill>
            </a:endParaRPr>
          </a:p>
          <a:p>
            <a:r>
              <a:rPr lang="hu-HU" dirty="0" smtClean="0">
                <a:solidFill>
                  <a:srgbClr val="002060"/>
                </a:solidFill>
              </a:rPr>
              <a:t>Vitorlaszám elé HUN felirat </a:t>
            </a:r>
            <a:r>
              <a:rPr lang="hu-HU" u="sng" dirty="0" smtClean="0">
                <a:solidFill>
                  <a:srgbClr val="002060"/>
                </a:solidFill>
              </a:rPr>
              <a:t>nem kell!!</a:t>
            </a:r>
            <a:endParaRPr lang="hu-HU" u="sng" dirty="0">
              <a:solidFill>
                <a:srgbClr val="002060"/>
              </a:solidFill>
            </a:endParaRPr>
          </a:p>
        </p:txBody>
      </p:sp>
      <p:pic>
        <p:nvPicPr>
          <p:cNvPr id="5" name="Kép 4"/>
          <p:cNvPicPr/>
          <p:nvPr/>
        </p:nvPicPr>
        <p:blipFill>
          <a:blip r:embed="rId2"/>
          <a:srcRect l="58843" t="48529" r="31692" b="27059"/>
          <a:stretch>
            <a:fillRect/>
          </a:stretch>
        </p:blipFill>
        <p:spPr bwMode="auto">
          <a:xfrm>
            <a:off x="2500298" y="571480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/>
          <p:cNvPicPr/>
          <p:nvPr/>
        </p:nvPicPr>
        <p:blipFill>
          <a:blip r:embed="rId3"/>
          <a:srcRect l="17827" t="-2228" r="41226" b="8664"/>
          <a:stretch>
            <a:fillRect/>
          </a:stretch>
        </p:blipFill>
        <p:spPr bwMode="auto">
          <a:xfrm>
            <a:off x="0" y="1714488"/>
            <a:ext cx="4071966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 descr="MVSz_ 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36715" cy="1238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Egyéni 2. séma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0B5394"/>
      </a:accent5>
      <a:accent6>
        <a:srgbClr val="7030A0"/>
      </a:accent6>
      <a:hlink>
        <a:srgbClr val="04617B"/>
      </a:hlink>
      <a:folHlink>
        <a:srgbClr val="04617B"/>
      </a:folHlink>
    </a:clrScheme>
    <a:fontScheme name="Egyéni 1. s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659</TotalTime>
  <Words>580</Words>
  <Application>Microsoft Office PowerPoint</Application>
  <PresentationFormat>Diavetítés a képernyőre (4:3 oldalarány)</PresentationFormat>
  <Paragraphs>154</Paragraphs>
  <Slides>31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8" baseType="lpstr">
      <vt:lpstr>Arial</vt:lpstr>
      <vt:lpstr>Calibri</vt:lpstr>
      <vt:lpstr>Times New Roman</vt:lpstr>
      <vt:lpstr>Times New Roman (Szövegtörzs)</vt:lpstr>
      <vt:lpstr>Wingdings</vt:lpstr>
      <vt:lpstr>Wingdings 2</vt:lpstr>
      <vt:lpstr>Áramlás</vt:lpstr>
      <vt:lpstr>VIHAR 2.0 oktatás  versenyrendezőknek</vt:lpstr>
      <vt:lpstr>A VIHAR fejlesztésének célja</vt:lpstr>
      <vt:lpstr>Belépés a VIHAR rendszerbe</vt:lpstr>
      <vt:lpstr>VIHAR 2.0 oktatás  versenyrendezőknek</vt:lpstr>
      <vt:lpstr>Versenyek listázása</vt:lpstr>
      <vt:lpstr>Verseny adatlapjának szerkesztése</vt:lpstr>
      <vt:lpstr>PowerPoint bemutató</vt:lpstr>
      <vt:lpstr>PowerPoint bemutató</vt:lpstr>
      <vt:lpstr>Nevezés</vt:lpstr>
      <vt:lpstr>Nevezett személy ellenőrzése</vt:lpstr>
      <vt:lpstr>Hiányzó engedélyek feltöltése</vt:lpstr>
      <vt:lpstr>A versenyző adatlapja </vt:lpstr>
      <vt:lpstr>A versenyző adatlapja</vt:lpstr>
      <vt:lpstr>Sportorvosi engedély feltöltése</vt:lpstr>
      <vt:lpstr>Hajóvezetői engedély hosszabbítása</vt:lpstr>
      <vt:lpstr>PowerPoint bemutató</vt:lpstr>
      <vt:lpstr>PowerPoint bemutató</vt:lpstr>
      <vt:lpstr>Nevezések szerkesztése</vt:lpstr>
      <vt:lpstr>Nevezési díjak kifizettetése</vt:lpstr>
      <vt:lpstr>Nevezési listák és sailwave importálás</vt:lpstr>
      <vt:lpstr>Sailwave importálás</vt:lpstr>
      <vt:lpstr>A következő ablakban a táblázatban található fejlécek nevét kell összepárosítani a sailwave fejléceivel.  Jobb klikk a jobboldali oszlop egyik „Not mapped” feliratára és ki kell választani a megfelelő listából a megfelelő feliratot.   Ennek végeztével a tovább gombra kattintva elkészül a sailwave nevezési lista.</vt:lpstr>
      <vt:lpstr>VIHAR 2.0 oktatás  Tagszervezeti adminisztrátoroknak</vt:lpstr>
      <vt:lpstr>Nyitóképernyő</vt:lpstr>
      <vt:lpstr>Tagszervezeti adatlap</vt:lpstr>
      <vt:lpstr>MVSz befizetések</vt:lpstr>
      <vt:lpstr>Tagszervezetet terhelő díjtételek listázása</vt:lpstr>
      <vt:lpstr>Egyesületi tagok listázása</vt:lpstr>
      <vt:lpstr>Egyesületi tag leigazolása</vt:lpstr>
      <vt:lpstr>Átigazolás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Fluck Réka</dc:creator>
  <cp:lastModifiedBy>Fluck Réka</cp:lastModifiedBy>
  <cp:revision>57</cp:revision>
  <cp:lastPrinted>2016-02-24T08:25:44Z</cp:lastPrinted>
  <dcterms:created xsi:type="dcterms:W3CDTF">2015-10-22T09:48:45Z</dcterms:created>
  <dcterms:modified xsi:type="dcterms:W3CDTF">2016-02-25T16:22:21Z</dcterms:modified>
</cp:coreProperties>
</file>