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43"/>
  </p:notesMasterIdLst>
  <p:sldIdLst>
    <p:sldId id="256" r:id="rId2"/>
    <p:sldId id="404" r:id="rId3"/>
    <p:sldId id="366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92" r:id="rId21"/>
    <p:sldId id="406" r:id="rId22"/>
    <p:sldId id="314" r:id="rId23"/>
    <p:sldId id="315" r:id="rId24"/>
    <p:sldId id="316" r:id="rId25"/>
    <p:sldId id="317" r:id="rId26"/>
    <p:sldId id="319" r:id="rId27"/>
    <p:sldId id="320" r:id="rId28"/>
    <p:sldId id="321" r:id="rId29"/>
    <p:sldId id="322" r:id="rId30"/>
    <p:sldId id="323" r:id="rId31"/>
    <p:sldId id="324" r:id="rId32"/>
    <p:sldId id="407" r:id="rId33"/>
    <p:sldId id="365" r:id="rId34"/>
    <p:sldId id="337" r:id="rId35"/>
    <p:sldId id="338" r:id="rId36"/>
    <p:sldId id="339" r:id="rId37"/>
    <p:sldId id="341" r:id="rId38"/>
    <p:sldId id="347" r:id="rId39"/>
    <p:sldId id="387" r:id="rId40"/>
    <p:sldId id="400" r:id="rId41"/>
    <p:sldId id="405" r:id="rId42"/>
  </p:sldIdLst>
  <p:sldSz cx="9144000" cy="6858000" type="screen4x3"/>
  <p:notesSz cx="6858000" cy="9144000"/>
  <p:embeddedFontLst>
    <p:embeddedFont>
      <p:font typeface="Calibri" pitchFamily="3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8" d="100"/>
          <a:sy n="88" d="100"/>
        </p:scale>
        <p:origin x="-1282" y="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hu-H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hu-H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532923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1" name="Shape 2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4" name="Shape 3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Ezen a területen is információ dömping uralkodik. Alapvető kérdés az, hogy válasszuk-e bármelyiket is,</a:t>
            </a:r>
            <a:r>
              <a:rPr lang="hu-HU" baseline="0" dirty="0"/>
              <a:t> vagy mindegyik rendszert tanulmányozva a saját rendszerünkbe emeljük be a </a:t>
            </a:r>
            <a:r>
              <a:rPr lang="hu-HU" baseline="0" dirty="0" err="1"/>
              <a:t>területünkön</a:t>
            </a:r>
            <a:r>
              <a:rPr lang="hu-HU" baseline="0" dirty="0"/>
              <a:t> hasznosítható elveket, elméleti és gyakorlati ismereteket.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hu-H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</a:t>
            </a:fld>
            <a:endParaRPr lang="hu-H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74158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9" name="Shape 3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67578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Shape 8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3" name="Shape 8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Shape 8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9" name="Shape 8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Shape 8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88" name="Shape 8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Shape 9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9" name="Shape 9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0" name="Shape 91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hu-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hu-HU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Shape 9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55" name="Shape 9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Shape 9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75" name="Shape 9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Shape 9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86" name="Shape 9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Shape 9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4" name="Shape 9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46224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Shape 10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04" name="Shape 10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Shape 10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28" name="Shape 10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46798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Shape 10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42" name="Shape 10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Shape 1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49" name="Shape 11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Shape 1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56" name="Shape 11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Shape 1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62" name="Shape 11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Shape 1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73" name="Shape 11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Shape 1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09" name="Shape 12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Shape 10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hu-HU" dirty="0"/>
              <a:t>Ezen a területen is a bőség zavara tapasztalható…ezért fontos,</a:t>
            </a:r>
            <a:r>
              <a:rPr lang="hu-HU" baseline="0" dirty="0"/>
              <a:t> hogy a kiválasztott eszközök egy átgondolt koncepcióban a megfelelő feladatok ellátására, és ne öncélúan mindenre </a:t>
            </a:r>
            <a:r>
              <a:rPr lang="hu-HU" baseline="0"/>
              <a:t>kerüljenek beillesztésre.</a:t>
            </a:r>
            <a:endParaRPr/>
          </a:p>
        </p:txBody>
      </p:sp>
      <p:sp>
        <p:nvSpPr>
          <p:cNvPr id="1087" name="Shape 10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hu-HU" dirty="0"/>
              <a:t>A legtöbb</a:t>
            </a:r>
            <a:r>
              <a:rPr lang="hu-HU" baseline="0" dirty="0"/>
              <a:t> ilyen eszköz hátterében nagyon komoly kutatás-fejlesztés húzódik meg…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hu-H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40</a:t>
            </a:fld>
            <a:endParaRPr lang="hu-H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7748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hu-HU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fld>
            <a:endParaRPr lang="hu-HU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hu-H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hu-HU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Függőleges cím és szöveg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hu-H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hu-HU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Összehasonlítá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hu-H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hu-HU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8675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ím és tartalom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hu-H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hu-HU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Üre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hu-H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hu-HU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zakaszfejléc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hu-H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hu-HU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 tartalomrész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hu-H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hu-HU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Csak cím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hu-H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hu-HU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Tartalomrész képaláírással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hu-H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hu-HU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Kép képaláírással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hu-H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hu-HU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Cím és függőleges szöveg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hu-H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hu-HU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hu-H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hu-HU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12" Type="http://schemas.openxmlformats.org/officeDocument/2006/relationships/image" Target="../media/image12.jpg"/><Relationship Id="rId1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jpg"/><Relationship Id="rId15" Type="http://schemas.openxmlformats.org/officeDocument/2006/relationships/image" Target="../media/image15.jpg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jpg"/><Relationship Id="rId3" Type="http://schemas.openxmlformats.org/officeDocument/2006/relationships/image" Target="../media/image38.jp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6.jpg"/><Relationship Id="rId5" Type="http://schemas.openxmlformats.org/officeDocument/2006/relationships/image" Target="../media/image40.jpg"/><Relationship Id="rId10" Type="http://schemas.openxmlformats.org/officeDocument/2006/relationships/image" Target="../media/image45.png"/><Relationship Id="rId4" Type="http://schemas.openxmlformats.org/officeDocument/2006/relationships/image" Target="../media/image39.jpg"/><Relationship Id="rId9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13" Type="http://schemas.openxmlformats.org/officeDocument/2006/relationships/image" Target="../media/image59.jpg"/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12" Type="http://schemas.openxmlformats.org/officeDocument/2006/relationships/image" Target="../media/image58.jp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6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g"/><Relationship Id="rId11" Type="http://schemas.openxmlformats.org/officeDocument/2006/relationships/image" Target="../media/image57.jpg"/><Relationship Id="rId5" Type="http://schemas.openxmlformats.org/officeDocument/2006/relationships/image" Target="../media/image51.jpg"/><Relationship Id="rId15" Type="http://schemas.openxmlformats.org/officeDocument/2006/relationships/image" Target="../media/image61.jpg"/><Relationship Id="rId10" Type="http://schemas.openxmlformats.org/officeDocument/2006/relationships/image" Target="../media/image56.jpg"/><Relationship Id="rId4" Type="http://schemas.openxmlformats.org/officeDocument/2006/relationships/image" Target="../media/image50.jpg"/><Relationship Id="rId9" Type="http://schemas.openxmlformats.org/officeDocument/2006/relationships/image" Target="../media/image55.jpg"/><Relationship Id="rId14" Type="http://schemas.openxmlformats.org/officeDocument/2006/relationships/image" Target="../media/image6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g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4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12" Type="http://schemas.openxmlformats.org/officeDocument/2006/relationships/image" Target="../media/image8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5" Type="http://schemas.openxmlformats.org/officeDocument/2006/relationships/image" Target="../media/image8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png"/><Relationship Id="rId14" Type="http://schemas.openxmlformats.org/officeDocument/2006/relationships/image" Target="../media/image8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7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12" Type="http://schemas.openxmlformats.org/officeDocument/2006/relationships/image" Target="../media/image9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jpeg"/><Relationship Id="rId10" Type="http://schemas.openxmlformats.org/officeDocument/2006/relationships/image" Target="../media/image94.png"/><Relationship Id="rId4" Type="http://schemas.openxmlformats.org/officeDocument/2006/relationships/image" Target="../media/image88.jpeg"/><Relationship Id="rId9" Type="http://schemas.openxmlformats.org/officeDocument/2006/relationships/image" Target="../media/image93.jpeg"/><Relationship Id="rId14" Type="http://schemas.openxmlformats.org/officeDocument/2006/relationships/image" Target="../media/image9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ctrTitle"/>
          </p:nvPr>
        </p:nvSpPr>
        <p:spPr>
          <a:xfrm>
            <a:off x="4283967" y="1700808"/>
            <a:ext cx="4608512" cy="20162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rgbClr val="17365D"/>
              </a:buClr>
              <a:buSzPct val="25000"/>
              <a:buFont typeface="Arial"/>
              <a:buNone/>
            </a:pPr>
            <a:r>
              <a:rPr lang="hu-HU" sz="2400" b="1" i="0" u="none" strike="noStrike" cap="none" dirty="0">
                <a:solidFill>
                  <a:srgbClr val="17365D"/>
                </a:solidFill>
                <a:latin typeface="Arial"/>
                <a:ea typeface="Arial"/>
                <a:cs typeface="Arial"/>
                <a:sym typeface="Arial"/>
              </a:rPr>
              <a:t>A KONDÍCIÓ FEJLESZTÉSE A VITORLÁZÁSBAN</a:t>
            </a:r>
          </a:p>
        </p:txBody>
      </p:sp>
      <p:sp>
        <p:nvSpPr>
          <p:cNvPr id="96" name="Shape 96"/>
          <p:cNvSpPr txBox="1">
            <a:spLocks noGrp="1"/>
          </p:cNvSpPr>
          <p:nvPr>
            <p:ph type="subTitle" idx="1"/>
          </p:nvPr>
        </p:nvSpPr>
        <p:spPr>
          <a:xfrm>
            <a:off x="4499992" y="4365103"/>
            <a:ext cx="4240559" cy="5040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rgbClr val="17365D"/>
              </a:buClr>
              <a:buSzPct val="25000"/>
              <a:buFont typeface="Arial"/>
              <a:buNone/>
            </a:pPr>
            <a:r>
              <a:rPr lang="hu-HU" sz="2220" b="1" i="0" u="none" strike="noStrike" cap="none" dirty="0">
                <a:solidFill>
                  <a:srgbClr val="17365D"/>
                </a:solidFill>
                <a:latin typeface="Arial"/>
                <a:ea typeface="Arial"/>
                <a:cs typeface="Arial"/>
                <a:sym typeface="Arial"/>
              </a:rPr>
              <a:t>Oktató: DR. RÁCZ LEVENTE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63408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hu-HU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funkcionális szemléletű edzés meghatározása</a:t>
            </a:r>
          </a:p>
        </p:txBody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467543" y="2060849"/>
            <a:ext cx="8229600" cy="20882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hu-HU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Komplex, rendszerezett képességfejlesztő tevékenység, melynek célja emberi mozgatórendszer valamely alap ,vagy magasabb rendű funkciójának kialakítása, megtartása, helyreállítása, vagy fejlesztése, illetve teljesítményének eredményességének növelése.</a:t>
            </a:r>
          </a:p>
          <a:p>
            <a:pPr marL="342900" marR="0" lvl="0" indent="-342900" algn="just" rtl="0">
              <a:spcBef>
                <a:spcPts val="48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hu-HU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             Rácz Levente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>
            <a:spLocks noGrp="1"/>
          </p:cNvSpPr>
          <p:nvPr>
            <p:ph type="title"/>
          </p:nvPr>
        </p:nvSpPr>
        <p:spPr>
          <a:xfrm>
            <a:off x="304800" y="407987"/>
            <a:ext cx="8534399" cy="7191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hu-HU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serape (sarape)</a:t>
            </a:r>
          </a:p>
        </p:txBody>
      </p:sp>
      <p:pic>
        <p:nvPicPr>
          <p:cNvPr id="274" name="Shape 274" descr="C:\Users\sdorgo\Desktop\UTEP Files\UTEP Forms, Handbooks, Advising\Y Akademia\Funkcionalis Edzes Szeminarium\3517352-p-2x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7512" y="1198562"/>
            <a:ext cx="4464050" cy="5208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Shape 275" descr="C:\Users\sdorgo\Desktop\UTEP Files\UTEP Forms, Handbooks, Advising\Y Akademia\Funkcionalis Edzes Szeminarium\il_570xN_895228185_5lgd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49812" y="1198562"/>
            <a:ext cx="3905249" cy="5208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>
            <a:spLocks noGrp="1"/>
          </p:cNvSpPr>
          <p:nvPr>
            <p:ph type="title"/>
          </p:nvPr>
        </p:nvSpPr>
        <p:spPr>
          <a:xfrm>
            <a:off x="467543" y="188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hu-HU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 emberi serape</a:t>
            </a:r>
          </a:p>
        </p:txBody>
      </p:sp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571500" y="1600200"/>
            <a:ext cx="8051799" cy="4317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hu-HU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törzs főbb izomcsoportjai csatlakoznak</a:t>
            </a:r>
          </a:p>
          <a:p>
            <a:pPr marL="742950" marR="0" lvl="1" indent="-28575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hu-HU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fő törzsizmok nem csontokon tapadnak, hanem kötőszöveteken keresztül összekapcsolódnak (pl. bal oldali nagy farizom kötőszövettel kapcsolódik a jobb oldali széles hátizomhoz)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hu-HU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Ezen izomkapcsolódások az erőkifejtés pályái a rotációs sportmozgások során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hu-HU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 izompályák feltérképezése által kialakítható egy funkcionális edzésmodel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534399" cy="6842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hu-HU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 emberi serape </a:t>
            </a:r>
            <a:r>
              <a:rPr lang="hu-HU"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(Santana et al., 2015)</a:t>
            </a:r>
          </a:p>
        </p:txBody>
      </p:sp>
      <p:pic>
        <p:nvPicPr>
          <p:cNvPr id="287" name="Shape 287" descr="C:\Users\sdorgo\Desktop\UTEP Files\UTEP Forms, Handbooks, Advising\Y Akademia\Funkcionalis Edzes Szeminarium\Original_00126548-201510000-00002_FF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616" y="764704"/>
            <a:ext cx="7040561" cy="528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Shape 292" descr="C:\Users\sdorgo\Desktop\UTEP Files\UTEP Forms, Handbooks, Advising\Y Akademia\Funkcionalis Edzes Szeminarium\Original_00126548-201510000-00002_FF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2675" y="1090612"/>
            <a:ext cx="6967537" cy="5275262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Shape 293"/>
          <p:cNvSpPr txBox="1"/>
          <p:nvPr/>
        </p:nvSpPr>
        <p:spPr>
          <a:xfrm>
            <a:off x="304800" y="396875"/>
            <a:ext cx="8534399" cy="6842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hu-HU" sz="36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Az emberi serape </a:t>
            </a:r>
            <a:r>
              <a:rPr lang="hu-HU" sz="18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(Santana et al., 2015)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hu-HU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 emberi serape (anterior)</a:t>
            </a:r>
          </a:p>
        </p:txBody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571500" y="1600200"/>
            <a:ext cx="8051799" cy="4317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hu-HU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jobb vállat köti össze a bal lábbal, illetve a bal vállat a jobb lábbal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hu-HU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Hátul a vállak a lapockákon keresztül a gerinchez csatlakoznak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hu-HU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teljes serape így az egyik lábtól a törzsön, a vállon, és a háton át, a másik vállon lefutva a másik lábban ér véget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Shape 304" descr="C:\Users\sdorgo\Desktop\UTEP Files\UTEP Forms, Handbooks, Advising\Y Akademia\Funkcionalis Edzes Szeminarium\Original_00126548-201510000-00002_FF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0983" y="696130"/>
            <a:ext cx="7564438" cy="5305425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Shape 305"/>
          <p:cNvSpPr txBox="1"/>
          <p:nvPr/>
        </p:nvSpPr>
        <p:spPr>
          <a:xfrm>
            <a:off x="296069" y="13276"/>
            <a:ext cx="8534399" cy="6842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hu-HU" sz="36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Az emberi </a:t>
            </a:r>
            <a:r>
              <a:rPr lang="hu-HU" sz="3600" b="1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serape</a:t>
            </a:r>
            <a:r>
              <a:rPr lang="hu-HU" sz="36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8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hu-HU" sz="1800" b="1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Santana</a:t>
            </a:r>
            <a:r>
              <a:rPr lang="hu-HU" sz="18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et </a:t>
            </a:r>
            <a:r>
              <a:rPr lang="hu-HU" sz="1800" b="1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al</a:t>
            </a:r>
            <a:r>
              <a:rPr lang="hu-HU" sz="18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., 2015)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hu-HU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 emberi serape (posterior)</a:t>
            </a:r>
          </a:p>
        </p:txBody>
      </p:sp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571500" y="1546225"/>
            <a:ext cx="8051799" cy="4317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8666"/>
              <a:buFont typeface="Arial"/>
              <a:buChar char="•"/>
            </a:pPr>
            <a:r>
              <a:rPr lang="hu-HU" sz="2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 anteriorral ellentétes lefutású, funkciójú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98666"/>
              <a:buFont typeface="Arial"/>
              <a:buChar char="•"/>
            </a:pPr>
            <a:r>
              <a:rPr lang="hu-HU" sz="2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Szintén a jobb vállat köti össze a bal lábbal, illetve a bal vállat a jobb lábbal, de hátul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98666"/>
              <a:buFont typeface="Arial"/>
              <a:buChar char="•"/>
            </a:pPr>
            <a:r>
              <a:rPr lang="hu-HU" sz="2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Elöl a vállak a nagy mellizmokon keresztül a szegycsonthoz csatlakoznak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92"/>
              </a:spcBef>
              <a:buClr>
                <a:schemeClr val="dk1"/>
              </a:buClr>
              <a:buSzPct val="98666"/>
              <a:buFont typeface="Arial"/>
              <a:buChar char="•"/>
            </a:pPr>
            <a:r>
              <a:rPr lang="hu-HU" sz="2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teljes serape így az egyik lábtól a farizmokon át a háton és a vállon át a szegycsontban ér véget, ahol a másik oldali kapcsolódás kezdődik és a másik lábban ér véget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Shape 316" descr="C:\Users\sdorgo\Desktop\UTEP Files\UTEP Forms, Handbooks, Advising\Y Akademia\Funkcionalis Edzes Szeminarium\Original_00126548-201510000-00002_FF1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487" y="747549"/>
            <a:ext cx="7421562" cy="5257799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Shape 317"/>
          <p:cNvSpPr txBox="1"/>
          <p:nvPr/>
        </p:nvSpPr>
        <p:spPr>
          <a:xfrm>
            <a:off x="304800" y="63336"/>
            <a:ext cx="8534399" cy="6842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hu-HU" sz="36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Az emberi </a:t>
            </a:r>
            <a:r>
              <a:rPr lang="hu-HU" sz="3600" b="1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serape</a:t>
            </a:r>
            <a:r>
              <a:rPr lang="hu-HU" sz="36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8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hu-HU" sz="1800" b="1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Santana</a:t>
            </a:r>
            <a:r>
              <a:rPr lang="hu-HU" sz="18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et </a:t>
            </a:r>
            <a:r>
              <a:rPr lang="hu-HU" sz="1800" b="1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al</a:t>
            </a:r>
            <a:r>
              <a:rPr lang="hu-HU" sz="18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., 2015)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hu-HU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 emberi serape mozgás közben</a:t>
            </a:r>
          </a:p>
        </p:txBody>
      </p:sp>
      <p:sp>
        <p:nvSpPr>
          <p:cNvPr id="323" name="Shape 323"/>
          <p:cNvSpPr txBox="1">
            <a:spLocks noGrp="1"/>
          </p:cNvSpPr>
          <p:nvPr>
            <p:ph type="body" idx="1"/>
          </p:nvPr>
        </p:nvSpPr>
        <p:spPr>
          <a:xfrm>
            <a:off x="571500" y="1546225"/>
            <a:ext cx="8051799" cy="4317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hu-HU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merev törzshöz kapcsolodó váll és csípőizmok hatékonyabban gyorsítják a végtagokat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hu-HU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Lényeges a reciprok mozgások esetén</a:t>
            </a:r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hu-HU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Sprint, lépcsőzés, dobás, vetés, rúgás, stb.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hu-HU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Edzésélettani alapszabály: a merev törzs elősegíti a végtagok mobilitását és az általános atletikusságot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06091"/>
          </a:xfrm>
        </p:spPr>
        <p:txBody>
          <a:bodyPr/>
          <a:lstStyle/>
          <a:p>
            <a:r>
              <a:rPr lang="hu-HU" sz="2800" b="1" i="1" dirty="0"/>
              <a:t>Modern edzésrendszerek – naprakész gyakorlati alkalmazásának elősegítése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88" y="2166380"/>
            <a:ext cx="1767550" cy="117247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168" y="3362193"/>
            <a:ext cx="1369884" cy="136988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193" y="788431"/>
            <a:ext cx="1942221" cy="88074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88" y="757340"/>
            <a:ext cx="1519843" cy="120596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88" y="3647578"/>
            <a:ext cx="1767550" cy="994247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906" y="2143522"/>
            <a:ext cx="1820486" cy="1030395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906" y="3446496"/>
            <a:ext cx="1820486" cy="1137804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07" y="773206"/>
            <a:ext cx="1969045" cy="984523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08" y="1364767"/>
            <a:ext cx="273073" cy="194185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759" y="4896268"/>
            <a:ext cx="2040914" cy="1158835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783" y="4801373"/>
            <a:ext cx="2836881" cy="1316079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728" y="4836900"/>
            <a:ext cx="1916358" cy="1277572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616" y="773206"/>
            <a:ext cx="2011200" cy="978091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902" y="2129624"/>
            <a:ext cx="1957823" cy="1996823"/>
          </a:xfrm>
          <a:prstGeom prst="rect">
            <a:avLst/>
          </a:prstGeom>
        </p:spPr>
      </p:pic>
      <p:pic>
        <p:nvPicPr>
          <p:cNvPr id="18" name="Shape 362" descr="C:\Users\sdorgo\Desktop\UTEP Files\UTEP Forms, Handbooks, Advising\Y Akademia\Funkcionalis Edzes Szeminarium\Original_00126548-201610000-00009_FF4.jpg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409254" y="1855911"/>
            <a:ext cx="2469505" cy="1289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4838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 txBox="1">
            <a:spLocks noGrp="1"/>
          </p:cNvSpPr>
          <p:nvPr>
            <p:ph type="title"/>
          </p:nvPr>
        </p:nvSpPr>
        <p:spPr>
          <a:xfrm>
            <a:off x="304800" y="750"/>
            <a:ext cx="8534399" cy="8112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hu-HU" sz="4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 edzés oktogon </a:t>
            </a:r>
            <a:r>
              <a:rPr lang="hu-HU" sz="4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</a:t>
            </a:r>
            <a:r>
              <a:rPr lang="hu-HU" sz="4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hu-H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Santana</a:t>
            </a:r>
            <a:r>
              <a:rPr lang="hu-H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2016)</a:t>
            </a:r>
          </a:p>
        </p:txBody>
      </p:sp>
      <p:pic>
        <p:nvPicPr>
          <p:cNvPr id="362" name="Shape 362" descr="C:\Users\sdorgo\Desktop\UTEP Files\UTEP Forms, Handbooks, Advising\Y Akademia\Funkcionalis Edzes Szeminarium\Original_00126548-201610000-00009_FF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975" y="980728"/>
            <a:ext cx="8782050" cy="4865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539552" y="1844824"/>
            <a:ext cx="8229600" cy="17281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hu-HU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hu-HU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hu-HU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kondíció </a:t>
            </a:r>
            <a:r>
              <a:rPr lang="hu-HU" sz="4000" b="1" dirty="0"/>
              <a:t>sportági megközelítése</a:t>
            </a:r>
            <a:r>
              <a:rPr lang="hu-HU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2880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Shape 865"/>
          <p:cNvSpPr txBox="1">
            <a:spLocks noGrp="1"/>
          </p:cNvSpPr>
          <p:nvPr>
            <p:ph type="body" idx="1"/>
          </p:nvPr>
        </p:nvSpPr>
        <p:spPr>
          <a:xfrm>
            <a:off x="539552" y="54868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hu-HU" sz="259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sportági teljesítmény és képességprofil kondicionális hátterének feltárása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59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00050" marR="0" lvl="1" indent="-6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909"/>
              <a:buFont typeface="Arial"/>
              <a:buChar char="–"/>
            </a:pPr>
            <a:r>
              <a:rPr lang="hu-HU" sz="222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Taktikai-technikai eszközkészlet kondicionális követelményrendszere</a:t>
            </a:r>
          </a:p>
          <a:p>
            <a:pPr marL="400050" marR="0" lvl="1" indent="-6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909"/>
              <a:buFont typeface="Arial"/>
              <a:buChar char="–"/>
            </a:pPr>
            <a:r>
              <a:rPr lang="hu-HU" sz="222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Biomechanikai</a:t>
            </a:r>
            <a:r>
              <a:rPr lang="hu-HU" sz="222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mozgásminták, kinetikai láncok, kontrakció típusok</a:t>
            </a:r>
          </a:p>
          <a:p>
            <a:pPr marL="400050" marR="0" lvl="1" indent="-6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909"/>
              <a:buFont typeface="Arial"/>
              <a:buChar char="–"/>
            </a:pPr>
            <a:r>
              <a:rPr lang="hu-HU" sz="222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Metabolikus háttér: szervrendszerek fejlettsége, harmonikus együttműködése</a:t>
            </a:r>
          </a:p>
          <a:p>
            <a:pPr marL="400050" marR="0" lvl="1" indent="-6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909"/>
              <a:buFont typeface="Arial"/>
              <a:buChar char="–"/>
            </a:pPr>
            <a:r>
              <a:rPr lang="hu-HU" sz="222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Kondicionális képességek sportágra jellemző egyensúly eltolódása</a:t>
            </a:r>
          </a:p>
          <a:p>
            <a:pPr marL="400050" marR="0" lvl="1" indent="-6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909"/>
              <a:buFont typeface="Arial"/>
              <a:buChar char="–"/>
            </a:pPr>
            <a:r>
              <a:rPr lang="hu-HU" sz="222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Gyakori sérülések, és azok okai</a:t>
            </a:r>
          </a:p>
          <a:p>
            <a:pPr marL="400050" marR="0" lvl="1" indent="-6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909"/>
              <a:buFont typeface="Arial"/>
              <a:buChar char="–"/>
            </a:pPr>
            <a:r>
              <a:rPr lang="hu-HU" sz="222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Általános és speciális erő megjelenési formák és azok optimális szintje, aránya</a:t>
            </a:r>
          </a:p>
          <a:p>
            <a:pPr marL="400050" marR="0" lvl="1" indent="-6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9615"/>
              <a:buFont typeface="Arial"/>
              <a:buNone/>
            </a:pPr>
            <a:endParaRPr sz="259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98666"/>
              <a:buFont typeface="Arial"/>
              <a:buNone/>
            </a:pPr>
            <a:endParaRPr sz="296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592"/>
              </a:spcBef>
              <a:buClr>
                <a:schemeClr val="dk1"/>
              </a:buClr>
              <a:buSzPct val="98666"/>
              <a:buFont typeface="Arial"/>
              <a:buNone/>
            </a:pPr>
            <a:endParaRPr sz="296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Shape 871"/>
          <p:cNvSpPr/>
          <p:nvPr/>
        </p:nvSpPr>
        <p:spPr>
          <a:xfrm>
            <a:off x="323528" y="2204864"/>
            <a:ext cx="2088232" cy="2088232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2" name="Shape 872"/>
          <p:cNvSpPr/>
          <p:nvPr/>
        </p:nvSpPr>
        <p:spPr>
          <a:xfrm>
            <a:off x="2699791" y="1340767"/>
            <a:ext cx="3491879" cy="5040559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3" name="Shape 873"/>
          <p:cNvSpPr/>
          <p:nvPr/>
        </p:nvSpPr>
        <p:spPr>
          <a:xfrm>
            <a:off x="6156176" y="1484783"/>
            <a:ext cx="2987824" cy="2664295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4" name="Shape 874" descr="CSEH 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76256" y="1772816"/>
            <a:ext cx="1506090" cy="92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Shape 875" descr="TOTKA SÁNDOR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76256" y="2780927"/>
            <a:ext cx="1512167" cy="113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Shape 876" descr="MAROSI Á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1560" y="2780927"/>
            <a:ext cx="1554793" cy="93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Shape 877" descr="BERECZ ZSOMBOR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47864" y="1988840"/>
            <a:ext cx="1082087" cy="72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Shape 878" descr="DEÁKI DÓRA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59832" y="2780927"/>
            <a:ext cx="1131271" cy="1102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Shape 879" descr="BÉRES BENC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27983" y="2924943"/>
            <a:ext cx="1476944" cy="856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Shape 880" descr="VIDRAI SZABOLCS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88023" y="3933055"/>
            <a:ext cx="906015" cy="906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Shape 881" descr="BARNAI JUDIT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131840" y="3933055"/>
            <a:ext cx="1197172" cy="1224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Shape 882" descr="GÁDORFALVI ÁRON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427983" y="1700808"/>
            <a:ext cx="834906" cy="106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3" name="Shape 883" descr="MANDULA PETRA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644007" y="4941167"/>
            <a:ext cx="1008112" cy="670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Shape 884" descr="TÓTH HELGA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491880" y="5229200"/>
            <a:ext cx="1021655" cy="679865"/>
          </a:xfrm>
          <a:prstGeom prst="rect">
            <a:avLst/>
          </a:prstGeom>
          <a:noFill/>
          <a:ln>
            <a:noFill/>
          </a:ln>
        </p:spPr>
      </p:pic>
      <p:sp>
        <p:nvSpPr>
          <p:cNvPr id="885" name="Shape 885"/>
          <p:cNvSpPr txBox="1"/>
          <p:nvPr/>
        </p:nvSpPr>
        <p:spPr>
          <a:xfrm>
            <a:off x="827583" y="0"/>
            <a:ext cx="8136903" cy="12687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hu-HU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sportági teljesítmény és képességprofil kondicionális hátterének feltárása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Shape 890"/>
          <p:cNvSpPr/>
          <p:nvPr/>
        </p:nvSpPr>
        <p:spPr>
          <a:xfrm>
            <a:off x="1115616" y="908720"/>
            <a:ext cx="6408712" cy="4752527"/>
          </a:xfrm>
          <a:prstGeom prst="triangle">
            <a:avLst>
              <a:gd name="adj" fmla="val 51974"/>
            </a:avLst>
          </a:prstGeom>
          <a:solidFill>
            <a:schemeClr val="accent1">
              <a:alpha val="35686"/>
            </a:schemeClr>
          </a:solidFill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1" name="Shape 891"/>
          <p:cNvSpPr txBox="1"/>
          <p:nvPr/>
        </p:nvSpPr>
        <p:spPr>
          <a:xfrm>
            <a:off x="4716016" y="836712"/>
            <a:ext cx="716216" cy="2966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hu-H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ERŐ</a:t>
            </a:r>
          </a:p>
        </p:txBody>
      </p:sp>
      <p:sp>
        <p:nvSpPr>
          <p:cNvPr id="892" name="Shape 892"/>
          <p:cNvSpPr txBox="1"/>
          <p:nvPr/>
        </p:nvSpPr>
        <p:spPr>
          <a:xfrm>
            <a:off x="0" y="4941167"/>
            <a:ext cx="1735549" cy="2966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hu-H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GYORSASÁG</a:t>
            </a:r>
          </a:p>
        </p:txBody>
      </p:sp>
      <p:sp>
        <p:nvSpPr>
          <p:cNvPr id="893" name="Shape 893"/>
          <p:cNvSpPr txBox="1"/>
          <p:nvPr/>
        </p:nvSpPr>
        <p:spPr>
          <a:xfrm>
            <a:off x="7343022" y="5013176"/>
            <a:ext cx="1800976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hu-H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ÁLLÓKÉPESSÉG</a:t>
            </a:r>
          </a:p>
        </p:txBody>
      </p:sp>
      <p:sp>
        <p:nvSpPr>
          <p:cNvPr id="894" name="Shape 894"/>
          <p:cNvSpPr/>
          <p:nvPr/>
        </p:nvSpPr>
        <p:spPr>
          <a:xfrm>
            <a:off x="2915816" y="4077071"/>
            <a:ext cx="216023" cy="288032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5" name="Shape 895"/>
          <p:cNvSpPr/>
          <p:nvPr/>
        </p:nvSpPr>
        <p:spPr>
          <a:xfrm>
            <a:off x="4283967" y="3717032"/>
            <a:ext cx="313208" cy="288032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6" name="Shape 896"/>
          <p:cNvSpPr/>
          <p:nvPr/>
        </p:nvSpPr>
        <p:spPr>
          <a:xfrm>
            <a:off x="5364087" y="3429000"/>
            <a:ext cx="360040" cy="288032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97" name="Shape 897"/>
          <p:cNvCxnSpPr>
            <a:stCxn id="890" idx="0"/>
          </p:cNvCxnSpPr>
          <p:nvPr/>
        </p:nvCxnSpPr>
        <p:spPr>
          <a:xfrm>
            <a:off x="4446480" y="908720"/>
            <a:ext cx="1061700" cy="2520300"/>
          </a:xfrm>
          <a:prstGeom prst="straightConnector1">
            <a:avLst/>
          </a:prstGeom>
          <a:noFill/>
          <a:ln w="25400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8" name="Shape 898"/>
          <p:cNvCxnSpPr>
            <a:stCxn id="896" idx="5"/>
            <a:endCxn id="890" idx="4"/>
          </p:cNvCxnSpPr>
          <p:nvPr/>
        </p:nvCxnSpPr>
        <p:spPr>
          <a:xfrm>
            <a:off x="5671401" y="3674850"/>
            <a:ext cx="1852800" cy="1986300"/>
          </a:xfrm>
          <a:prstGeom prst="straightConnector1">
            <a:avLst/>
          </a:prstGeom>
          <a:noFill/>
          <a:ln w="25400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9" name="Shape 899"/>
          <p:cNvCxnSpPr>
            <a:stCxn id="890" idx="2"/>
            <a:endCxn id="896" idx="3"/>
          </p:cNvCxnSpPr>
          <p:nvPr/>
        </p:nvCxnSpPr>
        <p:spPr>
          <a:xfrm rot="10800000" flipH="1">
            <a:off x="1115616" y="3674947"/>
            <a:ext cx="4301100" cy="1986300"/>
          </a:xfrm>
          <a:prstGeom prst="straightConnector1">
            <a:avLst/>
          </a:prstGeom>
          <a:noFill/>
          <a:ln w="25400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0" name="Shape 900"/>
          <p:cNvCxnSpPr/>
          <p:nvPr/>
        </p:nvCxnSpPr>
        <p:spPr>
          <a:xfrm>
            <a:off x="4572000" y="4005064"/>
            <a:ext cx="2967277" cy="1668538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1" name="Shape 901"/>
          <p:cNvCxnSpPr>
            <a:endCxn id="895" idx="0"/>
          </p:cNvCxnSpPr>
          <p:nvPr/>
        </p:nvCxnSpPr>
        <p:spPr>
          <a:xfrm>
            <a:off x="4427971" y="908732"/>
            <a:ext cx="12600" cy="280830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2" name="Shape 902"/>
          <p:cNvCxnSpPr>
            <a:endCxn id="895" idx="3"/>
          </p:cNvCxnSpPr>
          <p:nvPr/>
        </p:nvCxnSpPr>
        <p:spPr>
          <a:xfrm rot="10800000" flipH="1">
            <a:off x="1115636" y="3962882"/>
            <a:ext cx="3214199" cy="166860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3" name="Shape 903"/>
          <p:cNvCxnSpPr>
            <a:endCxn id="894" idx="7"/>
          </p:cNvCxnSpPr>
          <p:nvPr/>
        </p:nvCxnSpPr>
        <p:spPr>
          <a:xfrm flipH="1">
            <a:off x="3100204" y="980653"/>
            <a:ext cx="1327800" cy="31386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4" name="Shape 904"/>
          <p:cNvCxnSpPr>
            <a:stCxn id="894" idx="5"/>
            <a:endCxn id="890" idx="4"/>
          </p:cNvCxnSpPr>
          <p:nvPr/>
        </p:nvCxnSpPr>
        <p:spPr>
          <a:xfrm>
            <a:off x="3100204" y="4322922"/>
            <a:ext cx="4424099" cy="13383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5" name="Shape 905"/>
          <p:cNvCxnSpPr>
            <a:endCxn id="894" idx="3"/>
          </p:cNvCxnSpPr>
          <p:nvPr/>
        </p:nvCxnSpPr>
        <p:spPr>
          <a:xfrm rot="10800000" flipH="1">
            <a:off x="1115651" y="4322922"/>
            <a:ext cx="1831800" cy="13506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06" name="Shape 906"/>
          <p:cNvSpPr txBox="1"/>
          <p:nvPr/>
        </p:nvSpPr>
        <p:spPr>
          <a:xfrm>
            <a:off x="323528" y="0"/>
            <a:ext cx="8640960" cy="76470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hu-HU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sportági kondicionális képesség profil meghatározása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2" name="Shape 912"/>
          <p:cNvCxnSpPr/>
          <p:nvPr/>
        </p:nvCxnSpPr>
        <p:spPr>
          <a:xfrm rot="10800000" flipH="1">
            <a:off x="4932039" y="3286164"/>
            <a:ext cx="7592" cy="2447091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913" name="Shape 913"/>
          <p:cNvGrpSpPr/>
          <p:nvPr/>
        </p:nvGrpSpPr>
        <p:grpSpPr>
          <a:xfrm>
            <a:off x="3347863" y="3428999"/>
            <a:ext cx="3168353" cy="2304258"/>
            <a:chOff x="827583" y="3645024"/>
            <a:chExt cx="3029390" cy="2868565"/>
          </a:xfrm>
        </p:grpSpPr>
        <p:cxnSp>
          <p:nvCxnSpPr>
            <p:cNvPr id="914" name="Shape 914"/>
            <p:cNvCxnSpPr/>
            <p:nvPr/>
          </p:nvCxnSpPr>
          <p:spPr>
            <a:xfrm>
              <a:off x="827583" y="5527517"/>
              <a:ext cx="1514694" cy="986068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Shape 915"/>
            <p:cNvCxnSpPr/>
            <p:nvPr/>
          </p:nvCxnSpPr>
          <p:spPr>
            <a:xfrm rot="10800000" flipH="1">
              <a:off x="2342280" y="5706803"/>
              <a:ext cx="1514694" cy="806786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Shape 916"/>
            <p:cNvCxnSpPr/>
            <p:nvPr/>
          </p:nvCxnSpPr>
          <p:spPr>
            <a:xfrm rot="10800000" flipH="1">
              <a:off x="827583" y="3645024"/>
              <a:ext cx="1512169" cy="1882493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Shape 917"/>
            <p:cNvCxnSpPr/>
            <p:nvPr/>
          </p:nvCxnSpPr>
          <p:spPr>
            <a:xfrm rot="5400000" flipH="1">
              <a:off x="2087723" y="3897052"/>
              <a:ext cx="2016224" cy="1512167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18" name="Shape 918"/>
          <p:cNvGrpSpPr/>
          <p:nvPr/>
        </p:nvGrpSpPr>
        <p:grpSpPr>
          <a:xfrm>
            <a:off x="4932039" y="4293097"/>
            <a:ext cx="3595115" cy="2088232"/>
            <a:chOff x="5729413" y="4327329"/>
            <a:chExt cx="3163067" cy="2198015"/>
          </a:xfrm>
        </p:grpSpPr>
        <p:grpSp>
          <p:nvGrpSpPr>
            <p:cNvPr id="919" name="Shape 919"/>
            <p:cNvGrpSpPr/>
            <p:nvPr/>
          </p:nvGrpSpPr>
          <p:grpSpPr>
            <a:xfrm>
              <a:off x="5729413" y="4327329"/>
              <a:ext cx="3163067" cy="2198015"/>
              <a:chOff x="827583" y="3645024"/>
              <a:chExt cx="3024335" cy="2736304"/>
            </a:xfrm>
          </p:grpSpPr>
          <p:cxnSp>
            <p:nvCxnSpPr>
              <p:cNvPr id="920" name="Shape 920"/>
              <p:cNvCxnSpPr/>
              <p:nvPr/>
            </p:nvCxnSpPr>
            <p:spPr>
              <a:xfrm>
                <a:off x="827583" y="5373216"/>
                <a:ext cx="1656183" cy="1008112"/>
              </a:xfrm>
              <a:prstGeom prst="straightConnector1">
                <a:avLst/>
              </a:prstGeom>
              <a:noFill/>
              <a:ln w="9525" cap="flat" cmpd="sng">
                <a:solidFill>
                  <a:srgbClr val="4A7DB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1" name="Shape 921"/>
              <p:cNvCxnSpPr/>
              <p:nvPr/>
            </p:nvCxnSpPr>
            <p:spPr>
              <a:xfrm rot="10800000" flipH="1">
                <a:off x="2555775" y="5733256"/>
                <a:ext cx="1296143" cy="648071"/>
              </a:xfrm>
              <a:prstGeom prst="straightConnector1">
                <a:avLst/>
              </a:prstGeom>
              <a:noFill/>
              <a:ln w="9525" cap="flat" cmpd="sng">
                <a:solidFill>
                  <a:srgbClr val="4A7DB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2" name="Shape 922"/>
              <p:cNvCxnSpPr/>
              <p:nvPr/>
            </p:nvCxnSpPr>
            <p:spPr>
              <a:xfrm rot="-5400000">
                <a:off x="719571" y="3753036"/>
                <a:ext cx="1728191" cy="151216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A7DB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3" name="Shape 923"/>
              <p:cNvCxnSpPr/>
              <p:nvPr/>
            </p:nvCxnSpPr>
            <p:spPr>
              <a:xfrm rot="5400000" flipH="1">
                <a:off x="2087723" y="3897052"/>
                <a:ext cx="2016224" cy="151216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A7DB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924" name="Shape 924"/>
            <p:cNvCxnSpPr/>
            <p:nvPr/>
          </p:nvCxnSpPr>
          <p:spPr>
            <a:xfrm rot="5400000" flipH="1">
              <a:off x="6353826" y="5342291"/>
              <a:ext cx="2140173" cy="225932"/>
            </a:xfrm>
            <a:prstGeom prst="straightConnector1">
              <a:avLst/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25" name="Shape 925"/>
          <p:cNvGrpSpPr/>
          <p:nvPr/>
        </p:nvGrpSpPr>
        <p:grpSpPr>
          <a:xfrm>
            <a:off x="1619672" y="4293096"/>
            <a:ext cx="3312368" cy="2232247"/>
            <a:chOff x="1043608" y="4327328"/>
            <a:chExt cx="3312368" cy="2126007"/>
          </a:xfrm>
        </p:grpSpPr>
        <p:grpSp>
          <p:nvGrpSpPr>
            <p:cNvPr id="926" name="Shape 926"/>
            <p:cNvGrpSpPr/>
            <p:nvPr/>
          </p:nvGrpSpPr>
          <p:grpSpPr>
            <a:xfrm>
              <a:off x="1043608" y="4327328"/>
              <a:ext cx="3312368" cy="2126007"/>
              <a:chOff x="1171833" y="3645023"/>
              <a:chExt cx="3167088" cy="2646662"/>
            </a:xfrm>
          </p:grpSpPr>
          <p:cxnSp>
            <p:nvCxnSpPr>
              <p:cNvPr id="927" name="Shape 927"/>
              <p:cNvCxnSpPr/>
              <p:nvPr/>
            </p:nvCxnSpPr>
            <p:spPr>
              <a:xfrm>
                <a:off x="1171833" y="5352546"/>
                <a:ext cx="1514694" cy="939138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8" name="Shape 928"/>
              <p:cNvCxnSpPr/>
              <p:nvPr/>
            </p:nvCxnSpPr>
            <p:spPr>
              <a:xfrm rot="10800000" flipH="1">
                <a:off x="2686527" y="5267169"/>
                <a:ext cx="1652393" cy="10245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9" name="Shape 929"/>
              <p:cNvCxnSpPr/>
              <p:nvPr/>
            </p:nvCxnSpPr>
            <p:spPr>
              <a:xfrm rot="10800000" flipH="1">
                <a:off x="1240683" y="3645023"/>
                <a:ext cx="1099070" cy="1622146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0" name="Shape 930"/>
              <p:cNvCxnSpPr/>
              <p:nvPr/>
            </p:nvCxnSpPr>
            <p:spPr>
              <a:xfrm rot="10800000">
                <a:off x="2339752" y="3645027"/>
                <a:ext cx="1999168" cy="153676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931" name="Shape 931"/>
            <p:cNvCxnSpPr/>
            <p:nvPr/>
          </p:nvCxnSpPr>
          <p:spPr>
            <a:xfrm rot="10800000">
              <a:off x="2265101" y="4385172"/>
              <a:ext cx="362681" cy="2068163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32" name="Shape 932"/>
          <p:cNvSpPr/>
          <p:nvPr/>
        </p:nvSpPr>
        <p:spPr>
          <a:xfrm>
            <a:off x="2843808" y="3286164"/>
            <a:ext cx="4032448" cy="1006931"/>
          </a:xfrm>
          <a:prstGeom prst="triangle">
            <a:avLst>
              <a:gd name="adj" fmla="val 51974"/>
            </a:avLst>
          </a:prstGeom>
          <a:solidFill>
            <a:schemeClr val="accent1">
              <a:alpha val="35686"/>
            </a:schemeClr>
          </a:solidFill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3" name="Shape 933"/>
          <p:cNvSpPr txBox="1"/>
          <p:nvPr/>
        </p:nvSpPr>
        <p:spPr>
          <a:xfrm>
            <a:off x="5076055" y="3068959"/>
            <a:ext cx="579966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hu-HU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ERŐ</a:t>
            </a:r>
          </a:p>
        </p:txBody>
      </p:sp>
      <p:sp>
        <p:nvSpPr>
          <p:cNvPr id="934" name="Shape 934"/>
          <p:cNvSpPr txBox="1"/>
          <p:nvPr/>
        </p:nvSpPr>
        <p:spPr>
          <a:xfrm>
            <a:off x="1403648" y="3789039"/>
            <a:ext cx="1485742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hu-H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GYORSASÁG</a:t>
            </a:r>
          </a:p>
        </p:txBody>
      </p:sp>
      <p:sp>
        <p:nvSpPr>
          <p:cNvPr id="935" name="Shape 935"/>
          <p:cNvSpPr txBox="1"/>
          <p:nvPr/>
        </p:nvSpPr>
        <p:spPr>
          <a:xfrm>
            <a:off x="6407212" y="4038117"/>
            <a:ext cx="2124504" cy="2966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hu-H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ÁLLÓKÉPESSÉG</a:t>
            </a:r>
          </a:p>
        </p:txBody>
      </p:sp>
      <p:sp>
        <p:nvSpPr>
          <p:cNvPr id="936" name="Shape 936"/>
          <p:cNvSpPr txBox="1"/>
          <p:nvPr/>
        </p:nvSpPr>
        <p:spPr>
          <a:xfrm>
            <a:off x="683568" y="332656"/>
            <a:ext cx="8136903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hu-HU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sportági kondicionális képesség profil meghatározása</a:t>
            </a:r>
          </a:p>
        </p:txBody>
      </p:sp>
      <p:cxnSp>
        <p:nvCxnSpPr>
          <p:cNvPr id="937" name="Shape 937"/>
          <p:cNvCxnSpPr>
            <a:stCxn id="932" idx="2"/>
          </p:cNvCxnSpPr>
          <p:nvPr/>
        </p:nvCxnSpPr>
        <p:spPr>
          <a:xfrm rot="10800000" flipH="1">
            <a:off x="2843808" y="2997095"/>
            <a:ext cx="2520300" cy="12960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938" name="Shape 938"/>
          <p:cNvCxnSpPr/>
          <p:nvPr/>
        </p:nvCxnSpPr>
        <p:spPr>
          <a:xfrm rot="10800000" flipH="1">
            <a:off x="4932039" y="2996951"/>
            <a:ext cx="432047" cy="368685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939" name="Shape 939"/>
          <p:cNvCxnSpPr/>
          <p:nvPr/>
        </p:nvCxnSpPr>
        <p:spPr>
          <a:xfrm rot="10800000">
            <a:off x="5364087" y="2996951"/>
            <a:ext cx="1440160" cy="1224135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940" name="Shape 940"/>
          <p:cNvSpPr txBox="1"/>
          <p:nvPr/>
        </p:nvSpPr>
        <p:spPr>
          <a:xfrm>
            <a:off x="3635896" y="1988840"/>
            <a:ext cx="2641492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hu-H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SPECIFIKUS TELJESÍTMÉNY</a:t>
            </a:r>
          </a:p>
        </p:txBody>
      </p:sp>
      <p:cxnSp>
        <p:nvCxnSpPr>
          <p:cNvPr id="941" name="Shape 941"/>
          <p:cNvCxnSpPr>
            <a:stCxn id="932" idx="2"/>
          </p:cNvCxnSpPr>
          <p:nvPr/>
        </p:nvCxnSpPr>
        <p:spPr>
          <a:xfrm rot="10800000" flipH="1">
            <a:off x="2843808" y="2852795"/>
            <a:ext cx="1584300" cy="1440300"/>
          </a:xfrm>
          <a:prstGeom prst="straightConnector1">
            <a:avLst/>
          </a:prstGeom>
          <a:noFill/>
          <a:ln w="31750" cap="flat" cmpd="sng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942" name="Shape 942"/>
          <p:cNvCxnSpPr>
            <a:stCxn id="932" idx="0"/>
          </p:cNvCxnSpPr>
          <p:nvPr/>
        </p:nvCxnSpPr>
        <p:spPr>
          <a:xfrm rot="10800000">
            <a:off x="4355833" y="2852964"/>
            <a:ext cx="583800" cy="433200"/>
          </a:xfrm>
          <a:prstGeom prst="straightConnector1">
            <a:avLst/>
          </a:prstGeom>
          <a:noFill/>
          <a:ln w="31750" cap="flat" cmpd="sng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943" name="Shape 943"/>
          <p:cNvCxnSpPr/>
          <p:nvPr/>
        </p:nvCxnSpPr>
        <p:spPr>
          <a:xfrm rot="10800000">
            <a:off x="4427983" y="2852936"/>
            <a:ext cx="2376263" cy="1440160"/>
          </a:xfrm>
          <a:prstGeom prst="straightConnector1">
            <a:avLst/>
          </a:prstGeom>
          <a:noFill/>
          <a:ln w="31750" cap="flat" cmpd="sng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944" name="Shape 944"/>
          <p:cNvCxnSpPr>
            <a:stCxn id="932" idx="2"/>
          </p:cNvCxnSpPr>
          <p:nvPr/>
        </p:nvCxnSpPr>
        <p:spPr>
          <a:xfrm rot="10800000" flipH="1">
            <a:off x="2843808" y="2708795"/>
            <a:ext cx="2088300" cy="15843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945" name="Shape 945"/>
          <p:cNvCxnSpPr>
            <a:stCxn id="932" idx="0"/>
          </p:cNvCxnSpPr>
          <p:nvPr/>
        </p:nvCxnSpPr>
        <p:spPr>
          <a:xfrm rot="10800000">
            <a:off x="4932133" y="2780964"/>
            <a:ext cx="7500" cy="5052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946" name="Shape 946"/>
          <p:cNvCxnSpPr/>
          <p:nvPr/>
        </p:nvCxnSpPr>
        <p:spPr>
          <a:xfrm rot="10800000">
            <a:off x="4932039" y="2708919"/>
            <a:ext cx="1872207" cy="1512167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7" name="Shape 957" descr="egyéni erőfakto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56176" y="0"/>
            <a:ext cx="2987824" cy="2059464"/>
          </a:xfrm>
          <a:prstGeom prst="rect">
            <a:avLst/>
          </a:prstGeom>
          <a:noFill/>
          <a:ln>
            <a:noFill/>
          </a:ln>
        </p:spPr>
      </p:pic>
      <p:sp>
        <p:nvSpPr>
          <p:cNvPr id="958" name="Shape 958"/>
          <p:cNvSpPr txBox="1"/>
          <p:nvPr/>
        </p:nvSpPr>
        <p:spPr>
          <a:xfrm>
            <a:off x="251519" y="260647"/>
            <a:ext cx="5328591" cy="70788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hu-HU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Egyéni erő-teljesítmény profil meghatározás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hu-HU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Stabilizáció (OPT modell NASM)</a:t>
            </a:r>
          </a:p>
        </p:txBody>
      </p:sp>
      <p:pic>
        <p:nvPicPr>
          <p:cNvPr id="959" name="Shape 959" descr="GFLEX-KÉZTÁMASZ KARHAJLÍTÁS-CSÍPŐEMELÉSSEL 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66689" y="1916832"/>
            <a:ext cx="2237027" cy="1296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0" name="Shape 960" descr="SPECIÁLIS FÜGGÉS KÉT GFEXEN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2352" y="1916832"/>
            <a:ext cx="3024335" cy="1285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Shape 961" descr="ÁGYÉKI PROTOKOLL KH-2-4-6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98937" y="1916832"/>
            <a:ext cx="1830378" cy="1324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2" name="Shape 962" descr="GFLEX EGYKAROS HÚZÓDZKODÁS ELLENTÉTES LÁBTÁMASSZAL 1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99136" y="1916832"/>
            <a:ext cx="1644863" cy="1296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3" name="Shape 96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97180" y="3266682"/>
            <a:ext cx="1311944" cy="1746493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964" name="Shape 96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1560" y="3429000"/>
            <a:ext cx="1147058" cy="1625272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965" name="Shape 96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280163" y="3429000"/>
            <a:ext cx="1175089" cy="1625274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966" name="Shape 96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968426" y="3372062"/>
            <a:ext cx="1247494" cy="1659289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967" name="Shape 96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533032" y="3413214"/>
            <a:ext cx="1166705" cy="1589643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968" name="Shape 968" descr="gerinc 1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39552" y="5312657"/>
            <a:ext cx="1875849" cy="1545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" name="Shape 969" descr="gerinc 2.JP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699791" y="5226721"/>
            <a:ext cx="1471805" cy="1631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Shape 970" descr="talpnyomás.JP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355976" y="5201816"/>
            <a:ext cx="1307514" cy="1656183"/>
          </a:xfrm>
          <a:prstGeom prst="rect">
            <a:avLst/>
          </a:prstGeom>
          <a:noFill/>
          <a:ln>
            <a:noFill/>
          </a:ln>
        </p:spPr>
      </p:pic>
      <p:sp>
        <p:nvSpPr>
          <p:cNvPr id="971" name="Shape 971"/>
          <p:cNvSpPr/>
          <p:nvPr/>
        </p:nvSpPr>
        <p:spPr>
          <a:xfrm>
            <a:off x="5580112" y="1124744"/>
            <a:ext cx="792087" cy="144016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2" name="Shape 972" descr="mrgerinc.jp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940151" y="5229200"/>
            <a:ext cx="1120106" cy="16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7" name="Shape 977" descr="egyéni erőfakto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56176" y="0"/>
            <a:ext cx="2987824" cy="2059464"/>
          </a:xfrm>
          <a:prstGeom prst="rect">
            <a:avLst/>
          </a:prstGeom>
          <a:noFill/>
          <a:ln>
            <a:noFill/>
          </a:ln>
        </p:spPr>
      </p:pic>
      <p:sp>
        <p:nvSpPr>
          <p:cNvPr id="978" name="Shape 978"/>
          <p:cNvSpPr txBox="1"/>
          <p:nvPr/>
        </p:nvSpPr>
        <p:spPr>
          <a:xfrm>
            <a:off x="251519" y="260647"/>
            <a:ext cx="5328591" cy="70788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hu-HU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Egyéni erő-teljesítmény profil meghatározás</a:t>
            </a:r>
          </a:p>
          <a:p>
            <a:pPr lvl="0" algn="ctr">
              <a:buSzPct val="25000"/>
            </a:pPr>
            <a:r>
              <a:rPr lang="hu-HU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Erő-állóképesség (PH2) </a:t>
            </a:r>
            <a:r>
              <a:rPr lang="hu-HU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(OPT modell NASM)</a:t>
            </a:r>
            <a:endParaRPr lang="hu-HU"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9" name="Shape 979" descr="erő-állóképességi teszt cm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4007" y="1916832"/>
            <a:ext cx="4499992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Shape 980" descr="erő-állóképességi teszt N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4221087"/>
            <a:ext cx="4788023" cy="2140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Shape 981" descr="erő-állóképességi teszt W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62076" y="4221087"/>
            <a:ext cx="4481924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Shape 982" descr="erő-állóképességi teszt db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3528" y="1988840"/>
            <a:ext cx="4333003" cy="2160240"/>
          </a:xfrm>
          <a:prstGeom prst="rect">
            <a:avLst/>
          </a:prstGeom>
          <a:noFill/>
          <a:ln>
            <a:noFill/>
          </a:ln>
        </p:spPr>
      </p:pic>
      <p:sp>
        <p:nvSpPr>
          <p:cNvPr id="983" name="Shape 983"/>
          <p:cNvSpPr/>
          <p:nvPr/>
        </p:nvSpPr>
        <p:spPr>
          <a:xfrm>
            <a:off x="5580112" y="764704"/>
            <a:ext cx="936103" cy="216023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Shape 988"/>
          <p:cNvSpPr txBox="1"/>
          <p:nvPr/>
        </p:nvSpPr>
        <p:spPr>
          <a:xfrm>
            <a:off x="251519" y="260647"/>
            <a:ext cx="5328591" cy="70788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hu-HU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Egyéni erő-teljesítményprofil meghatározás</a:t>
            </a:r>
          </a:p>
          <a:p>
            <a:pPr lvl="0" algn="ctr">
              <a:buSzPct val="25000"/>
            </a:pPr>
            <a:r>
              <a:rPr lang="hu-HU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Hypertrófia</a:t>
            </a:r>
            <a:r>
              <a:rPr lang="hu-HU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(PH3) </a:t>
            </a:r>
            <a:r>
              <a:rPr lang="hu-HU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(OPT modell NASM)</a:t>
            </a:r>
            <a:endParaRPr lang="hu-HU"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9" name="Shape 9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511" y="1484783"/>
            <a:ext cx="6480719" cy="4638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Shape 990" descr="egyéni erőfaktor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9700" y="0"/>
            <a:ext cx="3094298" cy="2132855"/>
          </a:xfrm>
          <a:prstGeom prst="rect">
            <a:avLst/>
          </a:prstGeom>
          <a:noFill/>
          <a:ln>
            <a:noFill/>
          </a:ln>
        </p:spPr>
      </p:pic>
      <p:sp>
        <p:nvSpPr>
          <p:cNvPr id="991" name="Shape 991"/>
          <p:cNvSpPr/>
          <p:nvPr/>
        </p:nvSpPr>
        <p:spPr>
          <a:xfrm>
            <a:off x="5580112" y="692695"/>
            <a:ext cx="1080120" cy="144016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Shape 996"/>
          <p:cNvSpPr txBox="1"/>
          <p:nvPr/>
        </p:nvSpPr>
        <p:spPr>
          <a:xfrm>
            <a:off x="251519" y="260647"/>
            <a:ext cx="5328591" cy="70788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hu-HU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Egyéni erő-teljesítményprofil meghatározás</a:t>
            </a:r>
          </a:p>
          <a:p>
            <a:pPr lvl="0" algn="ctr">
              <a:buSzPct val="25000"/>
            </a:pPr>
            <a:r>
              <a:rPr lang="hu-HU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MVC, 1RM  (PH4) </a:t>
            </a:r>
            <a:r>
              <a:rPr lang="hu-HU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(OPT modell NASM)</a:t>
            </a:r>
            <a:endParaRPr lang="hu-HU"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7" name="Shape 997" descr="C:\Users\user\Desktop\Original_00126548-201212000-00002_FF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528" y="2420888"/>
            <a:ext cx="5040559" cy="356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8" name="Shape 998" descr="egyéni erőfaktor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14803" y="188640"/>
            <a:ext cx="2929195" cy="2019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Shape 999" descr="C:\Users\user\Desktop\Original_00126548-201212000-00002_FF7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92501" y="2636911"/>
            <a:ext cx="3951497" cy="3080693"/>
          </a:xfrm>
          <a:prstGeom prst="rect">
            <a:avLst/>
          </a:prstGeom>
          <a:noFill/>
          <a:ln>
            <a:noFill/>
          </a:ln>
        </p:spPr>
      </p:pic>
      <p:sp>
        <p:nvSpPr>
          <p:cNvPr id="1000" name="Shape 1000"/>
          <p:cNvSpPr txBox="1"/>
          <p:nvPr/>
        </p:nvSpPr>
        <p:spPr>
          <a:xfrm>
            <a:off x="5292080" y="5877271"/>
            <a:ext cx="3851920" cy="3326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hu-HU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Adapted from Haff &amp; Nimphius, 2012</a:t>
            </a:r>
          </a:p>
        </p:txBody>
      </p:sp>
      <p:sp>
        <p:nvSpPr>
          <p:cNvPr id="1001" name="Shape 1001"/>
          <p:cNvSpPr/>
          <p:nvPr/>
        </p:nvSpPr>
        <p:spPr>
          <a:xfrm>
            <a:off x="5580112" y="620687"/>
            <a:ext cx="1368151" cy="144016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539552" y="1844824"/>
            <a:ext cx="8229600" cy="17281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hu-HU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hu-HU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hu-HU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kondíció adaptációs</a:t>
            </a:r>
            <a:r>
              <a:rPr lang="hu-HU" sz="4000" b="1" dirty="0"/>
              <a:t> megközelítése</a:t>
            </a:r>
            <a:r>
              <a:rPr lang="hu-HU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24210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6" name="Shape 10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57438" y="895350"/>
            <a:ext cx="995362" cy="190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Shape 10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2600" y="914400"/>
            <a:ext cx="681037" cy="1890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Shape 10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10200" y="895350"/>
            <a:ext cx="901700" cy="190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Shape 10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76600" y="914400"/>
            <a:ext cx="766763" cy="1862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Shape 10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53200" y="914400"/>
            <a:ext cx="995363" cy="190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Shape 10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4400" y="914400"/>
            <a:ext cx="901700" cy="190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Shape 10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3568" y="2841625"/>
            <a:ext cx="3580363" cy="322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Shape 10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44003" y="2895600"/>
            <a:ext cx="3516427" cy="3142142"/>
          </a:xfrm>
          <a:prstGeom prst="rect">
            <a:avLst/>
          </a:prstGeom>
          <a:noFill/>
          <a:ln>
            <a:noFill/>
          </a:ln>
        </p:spPr>
      </p:pic>
      <p:sp>
        <p:nvSpPr>
          <p:cNvPr id="1014" name="Shape 1014"/>
          <p:cNvSpPr txBox="1"/>
          <p:nvPr/>
        </p:nvSpPr>
        <p:spPr>
          <a:xfrm>
            <a:off x="899591" y="980728"/>
            <a:ext cx="1370111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hu-HU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LÖKÉS</a:t>
            </a:r>
          </a:p>
        </p:txBody>
      </p:sp>
      <p:sp>
        <p:nvSpPr>
          <p:cNvPr id="1015" name="Shape 1015"/>
          <p:cNvSpPr txBox="1"/>
          <p:nvPr/>
        </p:nvSpPr>
        <p:spPr>
          <a:xfrm>
            <a:off x="4716016" y="980728"/>
            <a:ext cx="18001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hu-HU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SZAKÍTÁS</a:t>
            </a:r>
          </a:p>
        </p:txBody>
      </p:sp>
      <p:sp>
        <p:nvSpPr>
          <p:cNvPr id="1016" name="Shape 1016"/>
          <p:cNvSpPr txBox="1"/>
          <p:nvPr/>
        </p:nvSpPr>
        <p:spPr>
          <a:xfrm>
            <a:off x="2971800" y="3048000"/>
            <a:ext cx="685799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hu-HU" sz="1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37.7%</a:t>
            </a:r>
          </a:p>
        </p:txBody>
      </p:sp>
      <p:sp>
        <p:nvSpPr>
          <p:cNvPr id="1017" name="Shape 1017"/>
          <p:cNvSpPr txBox="1"/>
          <p:nvPr/>
        </p:nvSpPr>
        <p:spPr>
          <a:xfrm>
            <a:off x="2362200" y="3962400"/>
            <a:ext cx="685799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hu-HU" sz="1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68.0%</a:t>
            </a:r>
          </a:p>
        </p:txBody>
      </p:sp>
      <p:sp>
        <p:nvSpPr>
          <p:cNvPr id="1018" name="Shape 1018"/>
          <p:cNvSpPr txBox="1"/>
          <p:nvPr/>
        </p:nvSpPr>
        <p:spPr>
          <a:xfrm>
            <a:off x="1752600" y="4267200"/>
            <a:ext cx="685799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hu-HU" sz="1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82.9%</a:t>
            </a:r>
          </a:p>
        </p:txBody>
      </p:sp>
      <p:sp>
        <p:nvSpPr>
          <p:cNvPr id="1019" name="Shape 1019"/>
          <p:cNvSpPr txBox="1"/>
          <p:nvPr/>
        </p:nvSpPr>
        <p:spPr>
          <a:xfrm>
            <a:off x="1143000" y="4495800"/>
            <a:ext cx="762000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hu-HU" sz="1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79.0%</a:t>
            </a:r>
          </a:p>
        </p:txBody>
      </p:sp>
      <p:sp>
        <p:nvSpPr>
          <p:cNvPr id="1020" name="Shape 1020"/>
          <p:cNvSpPr txBox="1"/>
          <p:nvPr/>
        </p:nvSpPr>
        <p:spPr>
          <a:xfrm>
            <a:off x="5486400" y="4267200"/>
            <a:ext cx="762000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hu-HU" sz="1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61.3%</a:t>
            </a:r>
          </a:p>
        </p:txBody>
      </p:sp>
      <p:sp>
        <p:nvSpPr>
          <p:cNvPr id="1021" name="Shape 1021"/>
          <p:cNvSpPr txBox="1"/>
          <p:nvPr/>
        </p:nvSpPr>
        <p:spPr>
          <a:xfrm>
            <a:off x="6629400" y="4267200"/>
            <a:ext cx="762000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hu-HU" sz="1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65.8%</a:t>
            </a:r>
          </a:p>
        </p:txBody>
      </p:sp>
      <p:sp>
        <p:nvSpPr>
          <p:cNvPr id="1022" name="Shape 1022"/>
          <p:cNvSpPr txBox="1"/>
          <p:nvPr/>
        </p:nvSpPr>
        <p:spPr>
          <a:xfrm>
            <a:off x="1403648" y="0"/>
            <a:ext cx="5328591" cy="70788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hu-HU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Egyéni erő-teljesítményprofil meghatározás</a:t>
            </a:r>
          </a:p>
          <a:p>
            <a:pPr lvl="0" algn="ctr">
              <a:buSzPct val="25000"/>
            </a:pPr>
            <a:r>
              <a:rPr lang="hu-HU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MVC, 1RM  (PH4) </a:t>
            </a:r>
            <a:r>
              <a:rPr lang="hu-HU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(OPT modell NASM)</a:t>
            </a:r>
            <a:endParaRPr lang="hu-HU"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3" name="Shape 1023" descr="egyéni erőfaktor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250653" y="0"/>
            <a:ext cx="1893347" cy="1305056"/>
          </a:xfrm>
          <a:prstGeom prst="rect">
            <a:avLst/>
          </a:prstGeom>
          <a:noFill/>
          <a:ln>
            <a:noFill/>
          </a:ln>
        </p:spPr>
      </p:pic>
      <p:sp>
        <p:nvSpPr>
          <p:cNvPr id="1024" name="Shape 1024"/>
          <p:cNvSpPr/>
          <p:nvPr/>
        </p:nvSpPr>
        <p:spPr>
          <a:xfrm>
            <a:off x="6732239" y="260647"/>
            <a:ext cx="1008112" cy="144016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5" name="Shape 1025"/>
          <p:cNvSpPr txBox="1"/>
          <p:nvPr/>
        </p:nvSpPr>
        <p:spPr>
          <a:xfrm>
            <a:off x="5292080" y="5805264"/>
            <a:ext cx="3851920" cy="3326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hu-HU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Adapted from </a:t>
            </a:r>
            <a:r>
              <a:rPr lang="hu-H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Tihanyi et.all.</a:t>
            </a:r>
            <a:r>
              <a:rPr lang="hu-HU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2002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Shape 1030"/>
          <p:cNvSpPr txBox="1"/>
          <p:nvPr/>
        </p:nvSpPr>
        <p:spPr>
          <a:xfrm>
            <a:off x="251519" y="260647"/>
            <a:ext cx="5328591" cy="707886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hu-HU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Egyéni erő-teljesítményprofil meghatározás</a:t>
            </a:r>
          </a:p>
          <a:p>
            <a:pPr lvl="0" algn="ctr">
              <a:buSzPct val="25000"/>
            </a:pPr>
            <a:r>
              <a:rPr lang="hu-HU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Power</a:t>
            </a:r>
            <a:r>
              <a:rPr lang="hu-HU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(PH5) </a:t>
            </a:r>
            <a:r>
              <a:rPr lang="hu-HU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(OPT modell NASM)</a:t>
            </a:r>
            <a:endParaRPr lang="hu-HU"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1" name="Shape 1031" descr="egyéni erőfakto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24128" y="-29497"/>
            <a:ext cx="3419871" cy="2357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Shape 1032" descr="C:\Users\user\Desktop\Original_00126548-201212000-00002_FF8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511" y="1844824"/>
            <a:ext cx="6264696" cy="3993991"/>
          </a:xfrm>
          <a:prstGeom prst="rect">
            <a:avLst/>
          </a:prstGeom>
          <a:noFill/>
          <a:ln>
            <a:noFill/>
          </a:ln>
        </p:spPr>
      </p:pic>
      <p:sp>
        <p:nvSpPr>
          <p:cNvPr id="1033" name="Shape 1033"/>
          <p:cNvSpPr/>
          <p:nvPr/>
        </p:nvSpPr>
        <p:spPr>
          <a:xfrm>
            <a:off x="5580112" y="332656"/>
            <a:ext cx="1152128" cy="144016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7F7F7F"/>
          </a:solidFill>
          <a:ln w="25400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4" name="Shape 1034"/>
          <p:cNvSpPr txBox="1"/>
          <p:nvPr/>
        </p:nvSpPr>
        <p:spPr>
          <a:xfrm>
            <a:off x="4802426" y="5733255"/>
            <a:ext cx="4343497" cy="3385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hu-HU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Adapted from Dörgő S. Y akadémiai képzés I.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539552" y="1844824"/>
            <a:ext cx="8229600" cy="17281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hu-HU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hu-HU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hu-HU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kondíció módszertani</a:t>
            </a:r>
            <a:r>
              <a:rPr lang="hu-HU" sz="4000" b="1" dirty="0"/>
              <a:t> megközelítése</a:t>
            </a:r>
            <a:r>
              <a:rPr lang="hu-HU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85103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Shape 104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hu-HU" sz="279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EDZÉSINGEREK SZEMBEÁLLÍTÁSA A TELJESÍTMÉNYRE, A FUNKCIONALITÁSRA GYAKOROLT HATÁSUK ALAPJÁN</a:t>
            </a:r>
          </a:p>
        </p:txBody>
      </p:sp>
      <p:sp>
        <p:nvSpPr>
          <p:cNvPr id="1045" name="Shape 1045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hu-HU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HATÁSOS INGEREK</a:t>
            </a:r>
          </a:p>
        </p:txBody>
      </p:sp>
      <p:sp>
        <p:nvSpPr>
          <p:cNvPr id="1046" name="Shape 104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hu-HU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MOZDULAT/MOZGÁS CENTRIKUS GYAKORLATOK</a:t>
            </a:r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hu-HU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ÖSSZETETT KINETIKAI LÁNC</a:t>
            </a:r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hu-HU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TÁMASZ ÉS FÜGGŐ HELYZETEK</a:t>
            </a:r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hu-HU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KÖTETLEN FREE MOTION GYAKORLATOK</a:t>
            </a:r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hu-HU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TÖBB SÍKÚ 3D KIVITELEZÉS</a:t>
            </a:r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hu-HU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MECHANIKUS VIBRÁCIÓ</a:t>
            </a:r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</a:pPr>
            <a:r>
              <a:rPr lang="hu-HU" sz="20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PROPRIOCEPTÍV INGEREK</a:t>
            </a:r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hu-HU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REAKTÍV INGEREK</a:t>
            </a:r>
          </a:p>
          <a:p>
            <a:pPr marL="342900" marR="0" lvl="0" indent="-3429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7" name="Shape 1047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hu-HU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NEM HATÁSOS INGEREK</a:t>
            </a:r>
          </a:p>
        </p:txBody>
      </p:sp>
      <p:sp>
        <p:nvSpPr>
          <p:cNvPr id="1048" name="Shape 104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hu-HU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IZOM/IZOMCSOPORT CENTRIKUS GYAKORLATOK</a:t>
            </a:r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hu-HU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IZOLÁLT EGYÍZÜLETI MOZGÁS</a:t>
            </a:r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hu-HU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IZOLÁLT STATIKUS GYAKORLATOK</a:t>
            </a:r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hu-HU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KÖTÖTTPÁLYÁS GYAKORLATOK</a:t>
            </a:r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hu-HU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EGY SÍKÚ VÉGREHAJTÁS</a:t>
            </a:r>
          </a:p>
          <a:p>
            <a:pPr marL="342900" marR="0" lvl="0" indent="-3429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hu-HU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ELEKTROSTIMULÁCIÓ (SPPEDFIT, EFIT, AMPLITRAINING…)</a:t>
            </a:r>
          </a:p>
        </p:txBody>
      </p:sp>
    </p:spTree>
    <p:extLst>
      <p:ext uri="{BB962C8B-B14F-4D97-AF65-F5344CB8AC3E}">
        <p14:creationId xmlns:p14="http://schemas.microsoft.com/office/powerpoint/2010/main" val="24245912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Shape 115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501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hu-HU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Gyakorlatanyag optimalizálás, szelekciós  szempontok</a:t>
            </a:r>
          </a:p>
        </p:txBody>
      </p:sp>
      <p:sp>
        <p:nvSpPr>
          <p:cNvPr id="1152" name="Shape 1152"/>
          <p:cNvSpPr txBox="1">
            <a:spLocks noGrp="1"/>
          </p:cNvSpPr>
          <p:nvPr>
            <p:ph type="body" idx="1"/>
          </p:nvPr>
        </p:nvSpPr>
        <p:spPr>
          <a:xfrm>
            <a:off x="251519" y="836712"/>
            <a:ext cx="8640960" cy="525658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hu-HU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Kiválasztott  gyakorlatok osztályozása                                                 </a:t>
            </a:r>
            <a:r>
              <a:rPr lang="hu-HU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 teljesítmény növelésben betöltött szerepe, fontossága alapján)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hu-HU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Primer (törzsanyag)</a:t>
            </a:r>
          </a:p>
          <a:p>
            <a:pPr marL="400050" marR="0" lvl="1" indent="-6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hu-HU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Biomechanikai hasonlóságot mutatnak a sportági mozgásanyaggal, kucsfontosságú technikai elemekkel</a:t>
            </a:r>
          </a:p>
          <a:p>
            <a:pPr marL="400050" marR="0" lvl="1" indent="-6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hu-HU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Olyan alapvető kinetikai láncokat erősítenek, amelyek hatékonyan transzferálhatók a sportági mozgások, technikai elemek dinamikai szerkezetébe</a:t>
            </a:r>
          </a:p>
          <a:p>
            <a:pPr marL="400050" marR="0" lvl="1" indent="-6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hu-HU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Általában stabilizált súlyponti régióból („Pillar” EXOS) kiinduló, nagy izomcsoportok koordinált együttműködésére épülő funkcionális gyakorlatok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hu-HU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Szekunder (kiegészítő)</a:t>
            </a:r>
          </a:p>
          <a:p>
            <a:pPr marL="400050" marR="0" lvl="1" indent="-6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hu-HU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Antagonista izomcsoportokat illetve kinetikai láncokat célzó izomtónus és erőegyensúly irányába ható gyakorlatok</a:t>
            </a:r>
          </a:p>
          <a:p>
            <a:pPr marL="400050" marR="0" lvl="1" indent="-6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hu-HU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Preventív illetve rehabilitációs célzatú gyakorlatok</a:t>
            </a:r>
          </a:p>
          <a:p>
            <a:pPr marL="400050" marR="0" lvl="1" indent="-6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hu-HU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Speciális szerepet betöltő gyakorlatok</a:t>
            </a:r>
          </a:p>
          <a:p>
            <a:pPr marL="400050" marR="0" lvl="1" indent="-6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3" name="Shape 1153"/>
          <p:cNvSpPr txBox="1"/>
          <p:nvPr/>
        </p:nvSpPr>
        <p:spPr>
          <a:xfrm>
            <a:off x="4802426" y="5733255"/>
            <a:ext cx="4343497" cy="3385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hu-HU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Adapted from Dörgő S. Y akadémiai képzés I.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Shape 1158"/>
          <p:cNvSpPr txBox="1">
            <a:spLocks noGrp="1"/>
          </p:cNvSpPr>
          <p:nvPr>
            <p:ph type="title"/>
          </p:nvPr>
        </p:nvSpPr>
        <p:spPr>
          <a:xfrm>
            <a:off x="467543" y="0"/>
            <a:ext cx="8229600" cy="6926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hu-HU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Gyakorlatanyag hierarchikus rendszerezése</a:t>
            </a:r>
          </a:p>
        </p:txBody>
      </p:sp>
      <p:sp>
        <p:nvSpPr>
          <p:cNvPr id="1159" name="Shape 1159"/>
          <p:cNvSpPr txBox="1">
            <a:spLocks noGrp="1"/>
          </p:cNvSpPr>
          <p:nvPr>
            <p:ph type="body" idx="1"/>
          </p:nvPr>
        </p:nvSpPr>
        <p:spPr>
          <a:xfrm>
            <a:off x="251519" y="764704"/>
            <a:ext cx="8640960" cy="60932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hu-HU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kinetikai lánc komplexitása, bonyolultsága szerint</a:t>
            </a:r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hu-HU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Unilaterális-bilaterális</a:t>
            </a:r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hu-HU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Alsótest-felsőtest-egésztest</a:t>
            </a: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hu-HU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Funkció szerint</a:t>
            </a:r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hu-HU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Húzó-toló</a:t>
            </a:r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hu-HU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rotációs-antirotációs</a:t>
            </a:r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hu-HU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Komplex mozdulat</a:t>
            </a: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hu-HU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mozgásterjedelem jellege alapján</a:t>
            </a:r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hu-HU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Statikus</a:t>
            </a:r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hu-HU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dinamikus</a:t>
            </a:r>
          </a:p>
          <a:p>
            <a:pPr marL="2057400" marR="0" lvl="4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</a:pPr>
            <a:r>
              <a:rPr lang="hu-HU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helyzetváltoztató</a:t>
            </a:r>
          </a:p>
          <a:p>
            <a:pPr marL="2057400" marR="0" lvl="4" indent="-228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</a:pPr>
            <a:r>
              <a:rPr lang="hu-HU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helyváltoztató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Shape 1164"/>
          <p:cNvSpPr txBox="1">
            <a:spLocks noGrp="1"/>
          </p:cNvSpPr>
          <p:nvPr>
            <p:ph type="title"/>
          </p:nvPr>
        </p:nvSpPr>
        <p:spPr>
          <a:xfrm>
            <a:off x="467543" y="0"/>
            <a:ext cx="8229600" cy="6926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hu-HU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Gyakorlatanyag hierarchikus rendszerezése</a:t>
            </a:r>
          </a:p>
        </p:txBody>
      </p:sp>
      <p:sp>
        <p:nvSpPr>
          <p:cNvPr id="1165" name="Shape 1165"/>
          <p:cNvSpPr txBox="1">
            <a:spLocks noGrp="1"/>
          </p:cNvSpPr>
          <p:nvPr>
            <p:ph type="body" idx="1"/>
          </p:nvPr>
        </p:nvSpPr>
        <p:spPr>
          <a:xfrm>
            <a:off x="251519" y="764704"/>
            <a:ext cx="8640960" cy="60932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hu-HU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izomkontrakciók típusa szerint</a:t>
            </a:r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hu-HU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Kinematikai megközelítésben</a:t>
            </a:r>
          </a:p>
          <a:p>
            <a:pPr marL="2057400" marR="0" lvl="4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</a:pPr>
            <a:r>
              <a:rPr lang="hu-HU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Izometriás</a:t>
            </a:r>
          </a:p>
          <a:p>
            <a:pPr marL="2057400" marR="0" lvl="4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</a:pPr>
            <a:r>
              <a:rPr lang="hu-HU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anizometriás</a:t>
            </a:r>
          </a:p>
          <a:p>
            <a: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hu-HU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Koncentrikus</a:t>
            </a:r>
          </a:p>
          <a:p>
            <a: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hu-HU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Excentrikus</a:t>
            </a:r>
          </a:p>
          <a:p>
            <a: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hu-HU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Quick-release</a:t>
            </a:r>
          </a:p>
          <a:p>
            <a: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hu-HU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Nyújtásos-rövidüléses</a:t>
            </a:r>
          </a:p>
          <a:p>
            <a: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hu-HU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Auxotoniás</a:t>
            </a:r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hu-HU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Kinetikai megközelítésben</a:t>
            </a:r>
          </a:p>
          <a:p>
            <a:pPr marL="2057400" marR="0" lvl="4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</a:pPr>
            <a:r>
              <a:rPr lang="hu-HU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(Kvázi) izotoniás</a:t>
            </a:r>
          </a:p>
          <a:p>
            <a:pPr marL="2057400" marR="0" lvl="4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</a:pPr>
            <a:r>
              <a:rPr lang="hu-HU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izokinetikus</a:t>
            </a:r>
          </a:p>
          <a:p>
            <a:pPr marL="342900" marR="0" lvl="0" indent="-3429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6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6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6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6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Shape 1175"/>
          <p:cNvSpPr txBox="1">
            <a:spLocks noGrp="1"/>
          </p:cNvSpPr>
          <p:nvPr>
            <p:ph type="title"/>
          </p:nvPr>
        </p:nvSpPr>
        <p:spPr>
          <a:xfrm>
            <a:off x="467543" y="0"/>
            <a:ext cx="8229600" cy="6926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hu-HU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Hatékony edzésszerkezet</a:t>
            </a:r>
          </a:p>
        </p:txBody>
      </p:sp>
      <p:sp>
        <p:nvSpPr>
          <p:cNvPr id="1176" name="Shape 1176"/>
          <p:cNvSpPr txBox="1">
            <a:spLocks noGrp="1"/>
          </p:cNvSpPr>
          <p:nvPr>
            <p:ph type="body" idx="1"/>
          </p:nvPr>
        </p:nvSpPr>
        <p:spPr>
          <a:xfrm>
            <a:off x="467543" y="692695"/>
            <a:ext cx="8229600" cy="51125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8636"/>
              <a:buFont typeface="Arial"/>
              <a:buChar char="•"/>
            </a:pPr>
            <a:r>
              <a:rPr lang="hu-HU" sz="217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Bemelegítés:</a:t>
            </a:r>
          </a:p>
          <a:p>
            <a:pPr marL="742950" marR="0" lvl="1" indent="-285750" algn="l" rtl="0">
              <a:lnSpc>
                <a:spcPct val="80000"/>
              </a:lnSpc>
              <a:spcBef>
                <a:spcPts val="372"/>
              </a:spcBef>
              <a:spcAft>
                <a:spcPts val="0"/>
              </a:spcAft>
              <a:buClr>
                <a:schemeClr val="dk1"/>
              </a:buClr>
              <a:buSzPct val="97894"/>
              <a:buFont typeface="Arial"/>
              <a:buChar char="–"/>
            </a:pPr>
            <a:r>
              <a:rPr lang="hu-HU" sz="186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Légzés optimalizálás</a:t>
            </a:r>
          </a:p>
          <a:p>
            <a:pPr marL="742950" marR="0" lvl="1" indent="-285750" algn="l" rtl="0">
              <a:lnSpc>
                <a:spcPct val="80000"/>
              </a:lnSpc>
              <a:spcBef>
                <a:spcPts val="372"/>
              </a:spcBef>
              <a:spcAft>
                <a:spcPts val="0"/>
              </a:spcAft>
              <a:buClr>
                <a:schemeClr val="dk1"/>
              </a:buClr>
              <a:buSzPct val="97894"/>
              <a:buFont typeface="Arial"/>
              <a:buChar char="–"/>
            </a:pPr>
            <a:r>
              <a:rPr lang="hu-HU" sz="186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Szöveti előkészítés (SMR)</a:t>
            </a:r>
          </a:p>
          <a:p>
            <a:pPr marL="742950" marR="0" lvl="1" indent="-285750" algn="l" rtl="0">
              <a:lnSpc>
                <a:spcPct val="80000"/>
              </a:lnSpc>
              <a:spcBef>
                <a:spcPts val="372"/>
              </a:spcBef>
              <a:spcAft>
                <a:spcPts val="0"/>
              </a:spcAft>
              <a:buClr>
                <a:schemeClr val="dk1"/>
              </a:buClr>
              <a:buSzPct val="97894"/>
              <a:buFont typeface="Arial"/>
              <a:buChar char="–"/>
            </a:pPr>
            <a:r>
              <a:rPr lang="hu-HU" sz="186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Mobilizálás</a:t>
            </a:r>
          </a:p>
          <a:p>
            <a:pPr marL="742950" marR="0" lvl="1" indent="-285750" algn="l" rtl="0">
              <a:lnSpc>
                <a:spcPct val="80000"/>
              </a:lnSpc>
              <a:spcBef>
                <a:spcPts val="372"/>
              </a:spcBef>
              <a:spcAft>
                <a:spcPts val="0"/>
              </a:spcAft>
              <a:buClr>
                <a:schemeClr val="dk1"/>
              </a:buClr>
              <a:buSzPct val="97894"/>
              <a:buFont typeface="Arial"/>
              <a:buChar char="–"/>
            </a:pPr>
            <a:r>
              <a:rPr lang="hu-HU" sz="186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Stabilizálás (centrális mélyizmok, pillér, végtag ízületek)</a:t>
            </a:r>
          </a:p>
          <a:p>
            <a:pPr marL="742950" marR="0" lvl="1" indent="-285750" algn="l" rtl="0">
              <a:lnSpc>
                <a:spcPct val="80000"/>
              </a:lnSpc>
              <a:spcBef>
                <a:spcPts val="372"/>
              </a:spcBef>
              <a:spcAft>
                <a:spcPts val="0"/>
              </a:spcAft>
              <a:buClr>
                <a:schemeClr val="dk1"/>
              </a:buClr>
              <a:buSzPct val="97894"/>
              <a:buFont typeface="Arial"/>
              <a:buChar char="–"/>
            </a:pPr>
            <a:r>
              <a:rPr lang="hu-HU" sz="186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Keringés fokozás</a:t>
            </a:r>
          </a:p>
          <a:p>
            <a:pPr marL="742950" marR="0" lvl="1" indent="-285750" algn="l" rtl="0">
              <a:lnSpc>
                <a:spcPct val="80000"/>
              </a:lnSpc>
              <a:spcBef>
                <a:spcPts val="372"/>
              </a:spcBef>
              <a:spcAft>
                <a:spcPts val="0"/>
              </a:spcAft>
              <a:buClr>
                <a:schemeClr val="dk1"/>
              </a:buClr>
              <a:buSzPct val="97894"/>
              <a:buFont typeface="Arial"/>
              <a:buChar char="–"/>
            </a:pPr>
            <a:r>
              <a:rPr lang="hu-HU" sz="186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Aktív nyújtások (PM)</a:t>
            </a:r>
          </a:p>
          <a:p>
            <a:pPr marL="742950" marR="0" lvl="1" indent="-285750" algn="l" rtl="0">
              <a:lnSpc>
                <a:spcPct val="80000"/>
              </a:lnSpc>
              <a:spcBef>
                <a:spcPts val="372"/>
              </a:spcBef>
              <a:spcAft>
                <a:spcPts val="0"/>
              </a:spcAft>
              <a:buClr>
                <a:schemeClr val="dk1"/>
              </a:buClr>
              <a:buSzPct val="97894"/>
              <a:buFont typeface="Arial"/>
              <a:buChar char="–"/>
            </a:pPr>
            <a:r>
              <a:rPr lang="hu-HU" sz="186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Mozgás előkészítés, korrekció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ct val="98636"/>
              <a:buFont typeface="Arial"/>
              <a:buChar char="•"/>
            </a:pPr>
            <a:r>
              <a:rPr lang="hu-HU" sz="217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Főrész</a:t>
            </a:r>
            <a:r>
              <a:rPr lang="hu-HU" sz="217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marL="742950" marR="0" lvl="1" indent="-285750" algn="l" rtl="0">
              <a:lnSpc>
                <a:spcPct val="80000"/>
              </a:lnSpc>
              <a:spcBef>
                <a:spcPts val="372"/>
              </a:spcBef>
              <a:spcAft>
                <a:spcPts val="0"/>
              </a:spcAft>
              <a:buClr>
                <a:schemeClr val="dk1"/>
              </a:buClr>
              <a:buSzPct val="97894"/>
              <a:buFont typeface="Arial"/>
              <a:buChar char="–"/>
            </a:pPr>
            <a:r>
              <a:rPr lang="hu-HU" sz="186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Erőfejlesztő blokk</a:t>
            </a:r>
          </a:p>
          <a:p>
            <a:pPr lvl="2" indent="-285750">
              <a:lnSpc>
                <a:spcPct val="80000"/>
              </a:lnSpc>
              <a:spcBef>
                <a:spcPts val="372"/>
              </a:spcBef>
              <a:buSzPct val="97894"/>
              <a:buFont typeface="Arial"/>
              <a:buChar char="–"/>
            </a:pPr>
            <a:r>
              <a:rPr lang="hu-HU" sz="146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Főgyakorlatok</a:t>
            </a:r>
            <a:r>
              <a:rPr lang="hu-HU" sz="146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célhoz, és aktuális állapothoz optimalizált progressziós szintje</a:t>
            </a:r>
          </a:p>
          <a:p>
            <a:pPr lvl="2" indent="-285750">
              <a:lnSpc>
                <a:spcPct val="80000"/>
              </a:lnSpc>
              <a:spcBef>
                <a:spcPts val="372"/>
              </a:spcBef>
              <a:buSzPct val="97894"/>
              <a:buFont typeface="Arial"/>
              <a:buChar char="–"/>
            </a:pPr>
            <a:r>
              <a:rPr lang="hu-HU" sz="146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Kiegészítő gyakorlat</a:t>
            </a:r>
          </a:p>
          <a:p>
            <a:pPr marL="742950" marR="0" lvl="1" indent="-285750" algn="l" rtl="0">
              <a:lnSpc>
                <a:spcPct val="80000"/>
              </a:lnSpc>
              <a:spcBef>
                <a:spcPts val="372"/>
              </a:spcBef>
              <a:spcAft>
                <a:spcPts val="0"/>
              </a:spcAft>
              <a:buClr>
                <a:schemeClr val="dk1"/>
              </a:buClr>
              <a:buSzPct val="97894"/>
              <a:buFont typeface="Arial"/>
              <a:buChar char="–"/>
            </a:pPr>
            <a:r>
              <a:rPr lang="hu-HU" sz="1860" dirty="0"/>
              <a:t>Metabolikus blokk</a:t>
            </a:r>
            <a:endParaRPr lang="hu-HU" sz="186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ct val="98636"/>
              <a:buFont typeface="Arial"/>
              <a:buChar char="•"/>
            </a:pPr>
            <a:r>
              <a:rPr lang="hu-HU" sz="217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Levezetés:</a:t>
            </a:r>
          </a:p>
          <a:p>
            <a:pPr marL="742950" marR="0" lvl="1" indent="-285750" algn="l" rtl="0">
              <a:lnSpc>
                <a:spcPct val="80000"/>
              </a:lnSpc>
              <a:spcBef>
                <a:spcPts val="372"/>
              </a:spcBef>
              <a:spcAft>
                <a:spcPts val="0"/>
              </a:spcAft>
              <a:buClr>
                <a:schemeClr val="dk1"/>
              </a:buClr>
              <a:buSzPct val="97894"/>
              <a:buFont typeface="Arial"/>
              <a:buChar char="–"/>
            </a:pPr>
            <a:r>
              <a:rPr lang="hu-HU" sz="186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Funkcionális levezetés</a:t>
            </a:r>
          </a:p>
          <a:p>
            <a:pPr marL="742950" marR="0" lvl="1" indent="-285750" algn="l" rtl="0">
              <a:lnSpc>
                <a:spcPct val="80000"/>
              </a:lnSpc>
              <a:spcBef>
                <a:spcPts val="372"/>
              </a:spcBef>
              <a:spcAft>
                <a:spcPts val="0"/>
              </a:spcAft>
              <a:buClr>
                <a:schemeClr val="dk1"/>
              </a:buClr>
              <a:buSzPct val="97894"/>
              <a:buFont typeface="Arial"/>
              <a:buChar char="–"/>
            </a:pPr>
            <a:r>
              <a:rPr lang="hu-HU" sz="186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Keringés csillapítás</a:t>
            </a:r>
          </a:p>
          <a:p>
            <a:pPr marL="742950" marR="0" lvl="1" indent="-285750" algn="l" rtl="0">
              <a:lnSpc>
                <a:spcPct val="80000"/>
              </a:lnSpc>
              <a:spcBef>
                <a:spcPts val="372"/>
              </a:spcBef>
              <a:spcAft>
                <a:spcPts val="0"/>
              </a:spcAft>
              <a:buClr>
                <a:schemeClr val="dk1"/>
              </a:buClr>
              <a:buSzPct val="97894"/>
              <a:buFont typeface="Arial"/>
              <a:buChar char="–"/>
            </a:pPr>
            <a:r>
              <a:rPr lang="hu-HU" sz="186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SMR szöveti mobilizálás</a:t>
            </a:r>
          </a:p>
          <a:p>
            <a:pPr marL="742950" marR="0" lvl="1" indent="-285750" algn="l" rtl="0">
              <a:lnSpc>
                <a:spcPct val="80000"/>
              </a:lnSpc>
              <a:spcBef>
                <a:spcPts val="372"/>
              </a:spcBef>
              <a:spcAft>
                <a:spcPts val="0"/>
              </a:spcAft>
              <a:buClr>
                <a:schemeClr val="dk1"/>
              </a:buClr>
              <a:buSzPct val="97894"/>
              <a:buFont typeface="Arial"/>
              <a:buChar char="–"/>
            </a:pPr>
            <a:r>
              <a:rPr lang="hu-HU" sz="186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Nyugalmi hossz beállítás (izom-ín komplexum)</a:t>
            </a:r>
          </a:p>
          <a:p>
            <a:pPr marL="742950" marR="0" lvl="1" indent="-285750" algn="l" rtl="0">
              <a:lnSpc>
                <a:spcPct val="80000"/>
              </a:lnSpc>
              <a:spcBef>
                <a:spcPts val="372"/>
              </a:spcBef>
              <a:buClr>
                <a:schemeClr val="dk1"/>
              </a:buClr>
              <a:buSzPct val="97894"/>
              <a:buFont typeface="Arial"/>
              <a:buNone/>
            </a:pPr>
            <a:endParaRPr sz="186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Shape 1211"/>
          <p:cNvSpPr txBox="1">
            <a:spLocks noGrp="1"/>
          </p:cNvSpPr>
          <p:nvPr>
            <p:ph type="title"/>
          </p:nvPr>
        </p:nvSpPr>
        <p:spPr>
          <a:xfrm>
            <a:off x="467543" y="188640"/>
            <a:ext cx="8229600" cy="648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 ingertársítás alapelvei</a:t>
            </a:r>
          </a:p>
        </p:txBody>
      </p:sp>
      <p:sp>
        <p:nvSpPr>
          <p:cNvPr id="1212" name="Shape 1212"/>
          <p:cNvSpPr txBox="1">
            <a:spLocks noGrp="1"/>
          </p:cNvSpPr>
          <p:nvPr>
            <p:ph type="body" idx="1"/>
          </p:nvPr>
        </p:nvSpPr>
        <p:spPr>
          <a:xfrm>
            <a:off x="539552" y="836712"/>
            <a:ext cx="8229600" cy="525658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hu-HU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primer gyakorlat hatékonyságát szinte minden esetben javítani lehet és kell.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hu-HU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primer gyakorlat tökéletes végrehajtását elősegítő kiegészítő gyakorlat létjogosultsága elsődleges, ezést minden esetben ajánlott (pl.: guggolás kinetikai lánc-PRI hasi tónus fenntartás)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hu-HU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primer gyakorlat sportágspecifikus hasznosulását elősegítő gyakorlat létjogosultsága másodlagos, ezért csak vegyes időszakban ajánlott (pl.:guggolás kinetikai lánc-reaktív/agilitás)</a:t>
            </a:r>
          </a:p>
          <a:p>
            <a:pPr marL="342900" marR="0" lvl="0" indent="-3429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hu-HU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primer gyakorlat tökéletes technikai kivitelezésének  fáradással szembeni fenntartását elősegítő gyakorlat létjogosultsága másodlagos  ezért ebből a célból alkalmazzuk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Shape 108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7780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hu-HU" sz="28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Innovatív edzés eszközök</a:t>
            </a:r>
          </a:p>
        </p:txBody>
      </p:sp>
      <p:pic>
        <p:nvPicPr>
          <p:cNvPr id="1090" name="Shape 1090" descr="dinair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004048" y="1052736"/>
            <a:ext cx="1322596" cy="1322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1" name="Shape 1091" descr="bosu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560" y="1196751"/>
            <a:ext cx="1851608" cy="1388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2" name="Shape 1092" descr="air párnák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48264" y="980728"/>
            <a:ext cx="1322596" cy="1322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3" name="Shape 1093" descr="togu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43808" y="1196751"/>
            <a:ext cx="1481306" cy="117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Shape 1094" descr="fitball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5575" y="2852935"/>
            <a:ext cx="1269692" cy="1369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5" name="Shape 1095" descr="gyűrű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92279" y="2780927"/>
            <a:ext cx="1522454" cy="1140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6" name="Shape 1096" descr="kamagon ball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1560" y="4509119"/>
            <a:ext cx="1440160" cy="1210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7" name="Shape 1097" descr="jógatégla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339751" y="2852935"/>
            <a:ext cx="1322596" cy="1322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Shape 1098" descr="gflex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236296" y="4437112"/>
            <a:ext cx="1247357" cy="1247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Shape 1099" descr="slackline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220071" y="2852935"/>
            <a:ext cx="1751704" cy="993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Shape 1100" descr="surge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771800" y="4509119"/>
            <a:ext cx="1371599" cy="137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1" name="Shape 1101" descr="trx.jp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60032" y="4509119"/>
            <a:ext cx="2083678" cy="915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Shape 1102" descr="vibrációs plató.jp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798569" y="2484119"/>
            <a:ext cx="1546859" cy="18897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1395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228183" y="4437112"/>
            <a:ext cx="2683147" cy="2453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hu-HU" sz="11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Adapted from Kraemer &amp; Looney, 2012</a:t>
            </a:r>
          </a:p>
        </p:txBody>
      </p:sp>
      <p:pic>
        <p:nvPicPr>
          <p:cNvPr id="130" name="Shape 130" descr="C:\Users\user\Desktop\Original_00126548-201212000-00003_FF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4048" y="1412775"/>
            <a:ext cx="3850808" cy="2952328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Shape 131"/>
          <p:cNvSpPr txBox="1"/>
          <p:nvPr/>
        </p:nvSpPr>
        <p:spPr>
          <a:xfrm>
            <a:off x="827583" y="0"/>
            <a:ext cx="8064896" cy="11247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hu-HU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 edzéssel kapcsolatos ismereteink felülvizsgálata, frissítése, megszilárdítása </a:t>
            </a:r>
            <a:r>
              <a:rPr lang="hu-HU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ideg-izom rendszeri adaptáció</a:t>
            </a:r>
          </a:p>
        </p:txBody>
      </p:sp>
      <p:pic>
        <p:nvPicPr>
          <p:cNvPr id="132" name="Shape 132" descr="tihanyi et al.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5536" y="1484783"/>
            <a:ext cx="4464496" cy="2984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 descr="C:\Users\user\Desktop\Original_00126548-201212000-00002_FF7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7583" y="4437112"/>
            <a:ext cx="2971676" cy="1991881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Shape 134"/>
          <p:cNvSpPr txBox="1"/>
          <p:nvPr/>
        </p:nvSpPr>
        <p:spPr>
          <a:xfrm>
            <a:off x="827583" y="6569050"/>
            <a:ext cx="2880320" cy="2889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hu-H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Adapted from Haff &amp; Nimphius, 2012</a:t>
            </a:r>
          </a:p>
        </p:txBody>
      </p:sp>
      <p:sp>
        <p:nvSpPr>
          <p:cNvPr id="135" name="Shape 135"/>
          <p:cNvSpPr txBox="1"/>
          <p:nvPr/>
        </p:nvSpPr>
        <p:spPr>
          <a:xfrm>
            <a:off x="5148064" y="4832887"/>
            <a:ext cx="3672407" cy="1200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hu-HU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Módszertanba  integrálása: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hu-HU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Az edzésinger nagysága, intenzitása, és időbeli lefolyása határozza meg az adaptáció minőségét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62075"/>
          </a:xfrm>
        </p:spPr>
        <p:txBody>
          <a:bodyPr/>
          <a:lstStyle/>
          <a:p>
            <a:r>
              <a:rPr lang="hu-HU" sz="2800" i="1" dirty="0"/>
              <a:t>Innovatív edzés eszközök</a:t>
            </a:r>
            <a:endParaRPr lang="hu-HU" sz="2800" dirty="0"/>
          </a:p>
        </p:txBody>
      </p:sp>
      <p:pic>
        <p:nvPicPr>
          <p:cNvPr id="3" name="Kép 2" descr="Keiser-page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836712"/>
            <a:ext cx="2532496" cy="1810793"/>
          </a:xfrm>
          <a:prstGeom prst="rect">
            <a:avLst/>
          </a:prstGeom>
        </p:spPr>
      </p:pic>
      <p:pic>
        <p:nvPicPr>
          <p:cNvPr id="4" name="Kép 3" descr="Keiser-page-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4581128"/>
            <a:ext cx="2352261" cy="1323147"/>
          </a:xfrm>
          <a:prstGeom prst="rect">
            <a:avLst/>
          </a:prstGeom>
        </p:spPr>
      </p:pic>
      <p:pic>
        <p:nvPicPr>
          <p:cNvPr id="5" name="Kép 4" descr="skillmil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760" y="980728"/>
            <a:ext cx="1904864" cy="1904864"/>
          </a:xfrm>
          <a:prstGeom prst="rect">
            <a:avLst/>
          </a:prstGeom>
        </p:spPr>
      </p:pic>
      <p:pic>
        <p:nvPicPr>
          <p:cNvPr id="6" name="Kép 5" descr="speedcur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6627" y="4437112"/>
            <a:ext cx="2018824" cy="1512168"/>
          </a:xfrm>
          <a:prstGeom prst="rect">
            <a:avLst/>
          </a:prstGeom>
        </p:spPr>
      </p:pic>
      <p:pic>
        <p:nvPicPr>
          <p:cNvPr id="7" name="Kép 6" descr="technogym 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1801" y="2956448"/>
            <a:ext cx="2376264" cy="1336648"/>
          </a:xfrm>
          <a:prstGeom prst="rect">
            <a:avLst/>
          </a:prstGeom>
        </p:spPr>
      </p:pic>
      <p:pic>
        <p:nvPicPr>
          <p:cNvPr id="8" name="Kép 7" descr="technogym 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520" y="2780928"/>
            <a:ext cx="2432270" cy="1368152"/>
          </a:xfrm>
          <a:prstGeom prst="rect">
            <a:avLst/>
          </a:prstGeom>
        </p:spPr>
      </p:pic>
      <p:pic>
        <p:nvPicPr>
          <p:cNvPr id="9" name="Kép 8" descr="Technogym-SkillRow-3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560" y="980728"/>
            <a:ext cx="1584176" cy="1483912"/>
          </a:xfrm>
          <a:prstGeom prst="rect">
            <a:avLst/>
          </a:prstGeom>
        </p:spPr>
      </p:pic>
      <p:pic>
        <p:nvPicPr>
          <p:cNvPr id="10" name="Kép 9" descr="vertimax raptor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8264" y="2924944"/>
            <a:ext cx="1971543" cy="1080120"/>
          </a:xfrm>
          <a:prstGeom prst="rect">
            <a:avLst/>
          </a:prstGeom>
        </p:spPr>
      </p:pic>
      <p:pic>
        <p:nvPicPr>
          <p:cNvPr id="11" name="Kép 10" descr="vertimax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04248" y="1052735"/>
            <a:ext cx="2016224" cy="1396421"/>
          </a:xfrm>
          <a:prstGeom prst="rect">
            <a:avLst/>
          </a:prstGeom>
        </p:spPr>
      </p:pic>
      <p:pic>
        <p:nvPicPr>
          <p:cNvPr id="13" name="Kép 12" descr="TRX rip trainer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21056" y="4700408"/>
            <a:ext cx="1838976" cy="1225218"/>
          </a:xfrm>
          <a:prstGeom prst="rect">
            <a:avLst/>
          </a:prstGeom>
        </p:spPr>
      </p:pic>
      <p:pic>
        <p:nvPicPr>
          <p:cNvPr id="14" name="Kép 13" descr="trx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76056" y="2924944"/>
            <a:ext cx="1728192" cy="1150976"/>
          </a:xfrm>
          <a:prstGeom prst="rect">
            <a:avLst/>
          </a:prstGeom>
        </p:spPr>
      </p:pic>
      <p:pic>
        <p:nvPicPr>
          <p:cNvPr id="15" name="Kép 14" descr="gflex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76056" y="4221088"/>
            <a:ext cx="1706880" cy="170688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2204864"/>
            <a:ext cx="8229600" cy="1143000"/>
          </a:xfrm>
        </p:spPr>
        <p:txBody>
          <a:bodyPr/>
          <a:lstStyle/>
          <a:p>
            <a:r>
              <a:rPr lang="hu-HU" dirty="0"/>
              <a:t>Köszönöm megtisztelő érdeklődéseteket és figyelmeteket!</a:t>
            </a:r>
          </a:p>
        </p:txBody>
      </p:sp>
    </p:spTree>
    <p:extLst>
      <p:ext uri="{BB962C8B-B14F-4D97-AF65-F5344CB8AC3E}">
        <p14:creationId xmlns:p14="http://schemas.microsoft.com/office/powerpoint/2010/main" val="4038795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/>
        </p:nvSpPr>
        <p:spPr>
          <a:xfrm>
            <a:off x="827583" y="0"/>
            <a:ext cx="8064896" cy="11247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hu-HU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 edzéssel kapcsolatos ismereteink felülvizsgálata, frissítése, megszilárdítása </a:t>
            </a:r>
            <a:r>
              <a:rPr lang="hu-HU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izom-ín szöveti tulajdonságok és adaptáció</a:t>
            </a:r>
          </a:p>
        </p:txBody>
      </p:sp>
      <p:pic>
        <p:nvPicPr>
          <p:cNvPr id="141" name="Shape 1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8183" y="1268759"/>
            <a:ext cx="2123728" cy="1728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Shape 1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28183" y="3068959"/>
            <a:ext cx="2267744" cy="1728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 descr="table-1.1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1560" y="980728"/>
            <a:ext cx="5365134" cy="3744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Shape 1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7583" y="4725144"/>
            <a:ext cx="2682874" cy="188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Shape 14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97487" y="5085183"/>
            <a:ext cx="3246512" cy="1772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Shape 146" descr="fig-6-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07903" y="5085183"/>
            <a:ext cx="2106773" cy="14802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hu-HU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Table 15.7</a:t>
            </a:r>
          </a:p>
        </p:txBody>
      </p:sp>
      <p:sp>
        <p:nvSpPr>
          <p:cNvPr id="153" name="Shape 153"/>
          <p:cNvSpPr/>
          <p:nvPr/>
        </p:nvSpPr>
        <p:spPr>
          <a:xfrm>
            <a:off x="0" y="-27384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Shape 154" descr="table-15.7.jpg"/>
          <p:cNvPicPr preferRelativeResize="0"/>
          <p:nvPr/>
        </p:nvPicPr>
        <p:blipFill rotWithShape="1">
          <a:blip r:embed="rId3">
            <a:alphaModFix/>
          </a:blip>
          <a:srcRect t="4514"/>
          <a:stretch/>
        </p:blipFill>
        <p:spPr>
          <a:xfrm>
            <a:off x="5940151" y="836712"/>
            <a:ext cx="2569664" cy="338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Shape 155" descr="dinamikus erőfejlesztési pirami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3568" y="1052736"/>
            <a:ext cx="4932039" cy="3308903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Shape 156"/>
          <p:cNvSpPr txBox="1"/>
          <p:nvPr/>
        </p:nvSpPr>
        <p:spPr>
          <a:xfrm>
            <a:off x="827583" y="0"/>
            <a:ext cx="8136903" cy="11247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hu-HU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 edzéssel kapcsolatos ismereteink felülvizsgálata, frissítése, megszilárdítása </a:t>
            </a:r>
            <a:r>
              <a:rPr lang="hu-HU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Általános edzéselméleti tételek aktualizálása</a:t>
            </a:r>
          </a:p>
        </p:txBody>
      </p:sp>
      <p:pic>
        <p:nvPicPr>
          <p:cNvPr id="157" name="Shape 157" descr="311892_E38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7543" y="4437112"/>
            <a:ext cx="5544615" cy="216024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Shape 158"/>
          <p:cNvSpPr txBox="1"/>
          <p:nvPr/>
        </p:nvSpPr>
        <p:spPr>
          <a:xfrm>
            <a:off x="6300192" y="4221087"/>
            <a:ext cx="2843807" cy="23083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hu-HU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Módszertanba  integrálása:</a:t>
            </a:r>
          </a:p>
          <a:p>
            <a:pPr marL="0" marR="0" lvl="0" indent="0" algn="l" rtl="0">
              <a:spcBef>
                <a:spcPts val="0"/>
              </a:spcBef>
              <a:buClr>
                <a:srgbClr val="FF0000"/>
              </a:buClr>
              <a:buSzPct val="100000"/>
              <a:buFont typeface="Arial"/>
              <a:buChar char="•"/>
            </a:pPr>
            <a:r>
              <a:rPr lang="hu-HU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Az ellenállás nagysága nem egyenlő az edzésinger intenzitásával </a:t>
            </a:r>
          </a:p>
          <a:p>
            <a:pPr marL="0" marR="0" lvl="0" indent="0" algn="l" rtl="0">
              <a:spcBef>
                <a:spcPts val="0"/>
              </a:spcBef>
              <a:buClr>
                <a:srgbClr val="FF0000"/>
              </a:buClr>
              <a:buSzPct val="100000"/>
              <a:buFont typeface="Arial"/>
              <a:buChar char="•"/>
            </a:pPr>
            <a:r>
              <a:rPr lang="hu-HU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sablonszerinti alkalmazása nemzetközi szintű versenyzők esetében  pontosításra szorul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hape 163" descr="C:\Users\user\Desktop\Original_00126548-201212000-00002_FF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9591" y="1484783"/>
            <a:ext cx="2736303" cy="2400267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467543" y="3933055"/>
            <a:ext cx="8051799" cy="3159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hu-HU" sz="1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Adapted from Haff &amp; Nimphius, 2012</a:t>
            </a:r>
          </a:p>
        </p:txBody>
      </p:sp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1475655" y="980728"/>
            <a:ext cx="6480719" cy="4369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hu-HU"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Erő  – sebesség-teljesítmény összefüggés</a:t>
            </a:r>
          </a:p>
        </p:txBody>
      </p:sp>
      <p:sp>
        <p:nvSpPr>
          <p:cNvPr id="166" name="Shape 166"/>
          <p:cNvSpPr txBox="1"/>
          <p:nvPr/>
        </p:nvSpPr>
        <p:spPr>
          <a:xfrm>
            <a:off x="827583" y="0"/>
            <a:ext cx="8136903" cy="11247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hu-HU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 edzéssel kapcsolatos ismereteink felülvizsgálata, frissítése, megszilárdítása </a:t>
            </a:r>
            <a:r>
              <a:rPr lang="hu-HU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Általános edzéselméleti tételek aktualizálása</a:t>
            </a:r>
          </a:p>
        </p:txBody>
      </p:sp>
      <p:pic>
        <p:nvPicPr>
          <p:cNvPr id="167" name="Shape 167" descr="C:\Users\user\Desktop\Original_00126548-201212000-00002_FF8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60032" y="1412775"/>
            <a:ext cx="2736303" cy="2306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Shape 168" descr="311892_E38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7542" y="4237211"/>
            <a:ext cx="5544615" cy="216024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Shape 169"/>
          <p:cNvSpPr txBox="1"/>
          <p:nvPr/>
        </p:nvSpPr>
        <p:spPr>
          <a:xfrm>
            <a:off x="6300192" y="4005063"/>
            <a:ext cx="2843807" cy="23519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hu-HU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Módszertanba  integrálása:</a:t>
            </a:r>
          </a:p>
          <a:p>
            <a:pPr marL="0" marR="0" lvl="0" indent="0" algn="l" rtl="0">
              <a:spcBef>
                <a:spcPts val="0"/>
              </a:spcBef>
              <a:buClr>
                <a:srgbClr val="FF0000"/>
              </a:buClr>
              <a:buSzPct val="100000"/>
              <a:buFont typeface="Arial"/>
              <a:buChar char="•"/>
            </a:pPr>
            <a:r>
              <a:rPr lang="hu-HU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 Hill egyenlet alapján csak a </a:t>
            </a:r>
            <a:r>
              <a:rPr lang="hu-HU" sz="160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maxerő</a:t>
            </a:r>
            <a:r>
              <a:rPr lang="hu-HU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hu-HU" sz="160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hu-HU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robbanékonyság és a teljesítmény edzhető.</a:t>
            </a:r>
          </a:p>
          <a:p>
            <a:pPr marL="0" marR="0" lvl="0" indent="0" algn="l" rtl="0">
              <a:spcBef>
                <a:spcPts val="0"/>
              </a:spcBef>
              <a:buClr>
                <a:srgbClr val="FF0000"/>
              </a:buClr>
              <a:buSzPct val="100000"/>
              <a:buFont typeface="Arial"/>
              <a:buChar char="•"/>
            </a:pPr>
            <a:r>
              <a:rPr lang="hu-HU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Az </a:t>
            </a:r>
            <a:r>
              <a:rPr lang="hu-HU" sz="160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erőállóképesség</a:t>
            </a:r>
            <a:r>
              <a:rPr lang="hu-HU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esetében a végrehajtás sebessége, a hipertrófia esetében a </a:t>
            </a:r>
            <a:r>
              <a:rPr lang="hu-HU" sz="160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time</a:t>
            </a:r>
            <a:r>
              <a:rPr lang="hu-HU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under</a:t>
            </a:r>
            <a:r>
              <a:rPr lang="hu-HU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tension</a:t>
            </a:r>
            <a:r>
              <a:rPr lang="hu-HU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elv nem teljesül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539552" y="1844824"/>
            <a:ext cx="8229600" cy="17281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hu-HU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hu-HU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hu-HU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kondíció </a:t>
            </a:r>
            <a:r>
              <a:rPr lang="hu-HU" sz="4000" b="1" dirty="0"/>
              <a:t>funkcionális megközelítése</a:t>
            </a:r>
            <a:r>
              <a:rPr lang="hu-HU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7780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hu-HU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funkció értelmezésének szintjei</a:t>
            </a:r>
          </a:p>
        </p:txBody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467543" y="1268759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909"/>
              <a:buFont typeface="Arial"/>
              <a:buChar char="•"/>
            </a:pPr>
            <a:r>
              <a:rPr lang="hu-HU" sz="22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 aktív mozgatórendszer (akaratlagos aktív –passzív állapot)</a:t>
            </a:r>
          </a:p>
          <a:p>
            <a:pPr marL="342900" marR="0" lvl="0" indent="-342900" algn="just" rtl="0">
              <a:lnSpc>
                <a:spcPct val="8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909"/>
              <a:buFont typeface="Arial"/>
              <a:buChar char="•"/>
            </a:pPr>
            <a:r>
              <a:rPr lang="hu-HU" sz="22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passzív mozgatórendszer (külső-belső erők deformálódás nélküli elviselése, izomfeszülés rugalmas közvetítése a csontok között, csontok súrlódásmentes elmozdulásának biztosítása)</a:t>
            </a:r>
          </a:p>
          <a:p>
            <a:pPr marL="342900" marR="0" lvl="0" indent="-342900" algn="just" rtl="0">
              <a:lnSpc>
                <a:spcPct val="8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909"/>
              <a:buFont typeface="Arial"/>
              <a:buChar char="•"/>
            </a:pPr>
            <a:r>
              <a:rPr lang="hu-HU" sz="22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komplett mozgatórendszer (egyszerű és összetett ízületi mozgások fiziológiás tartományokkal határolt kivitelezése, helyzet és helyváltoztató mozgások)</a:t>
            </a:r>
          </a:p>
          <a:p>
            <a:pPr marL="342900" marR="0" lvl="0" indent="-342900" algn="just" rtl="0">
              <a:lnSpc>
                <a:spcPct val="80000"/>
              </a:lnSpc>
              <a:spcBef>
                <a:spcPts val="444"/>
              </a:spcBef>
              <a:spcAft>
                <a:spcPts val="0"/>
              </a:spcAft>
              <a:buClr>
                <a:srgbClr val="FF0000"/>
              </a:buClr>
              <a:buSzPct val="100909"/>
              <a:buFont typeface="Arial"/>
              <a:buChar char="•"/>
            </a:pPr>
            <a:r>
              <a:rPr lang="hu-HU" sz="222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 genetikailag kódolt elemi mozgások (minden emberre jellemző alapfunkciók) </a:t>
            </a:r>
          </a:p>
          <a:p>
            <a:pPr marL="342900" marR="0" lvl="0" indent="-342900" algn="just" rtl="0">
              <a:lnSpc>
                <a:spcPct val="80000"/>
              </a:lnSpc>
              <a:spcBef>
                <a:spcPts val="444"/>
              </a:spcBef>
              <a:spcAft>
                <a:spcPts val="0"/>
              </a:spcAft>
              <a:buClr>
                <a:srgbClr val="FF0000"/>
              </a:buClr>
              <a:buSzPct val="100909"/>
              <a:buFont typeface="Arial"/>
              <a:buChar char="•"/>
            </a:pPr>
            <a:r>
              <a:rPr lang="hu-HU" sz="222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 mindennapi élethez szükséges tanult mozgásformák (a természeti és társadalmi környezetben való önálló és önellátó léthez szükséges funkciók)</a:t>
            </a:r>
          </a:p>
          <a:p>
            <a:pPr marL="342900" marR="0" lvl="0" indent="-342900" algn="just" rtl="0">
              <a:lnSpc>
                <a:spcPct val="80000"/>
              </a:lnSpc>
              <a:spcBef>
                <a:spcPts val="444"/>
              </a:spcBef>
              <a:buClr>
                <a:srgbClr val="FF0000"/>
              </a:buClr>
              <a:buSzPct val="100909"/>
              <a:buFont typeface="Arial"/>
              <a:buChar char="•"/>
            </a:pPr>
            <a:r>
              <a:rPr lang="hu-HU" sz="222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Speciális területek mozgásanyaga (nehéz fizikai, karhatalmi, életmentő… foglalkozások, és a sport mozgásos cselekvései, technikai elemei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10657</TotalTime>
  <Words>1245</Words>
  <Application>Microsoft Office PowerPoint</Application>
  <PresentationFormat>Diavetítés a képernyőre (4:3 oldalarány)</PresentationFormat>
  <Paragraphs>190</Paragraphs>
  <Slides>41</Slides>
  <Notes>40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41</vt:i4>
      </vt:variant>
    </vt:vector>
  </HeadingPairs>
  <TitlesOfParts>
    <vt:vector size="45" baseType="lpstr">
      <vt:lpstr>Arial</vt:lpstr>
      <vt:lpstr>Times New Roman</vt:lpstr>
      <vt:lpstr>Calibri</vt:lpstr>
      <vt:lpstr>Office-téma</vt:lpstr>
      <vt:lpstr>A KONDÍCIÓ FEJLESZTÉSE A VITORLÁZÁSBAN</vt:lpstr>
      <vt:lpstr>Modern edzésrendszerek – naprakész gyakorlati alkalmazásának elősegítése</vt:lpstr>
      <vt:lpstr> A kondíció adaptációs megközelítése </vt:lpstr>
      <vt:lpstr>PowerPoint bemutató</vt:lpstr>
      <vt:lpstr>PowerPoint bemutató</vt:lpstr>
      <vt:lpstr>Table 15.7</vt:lpstr>
      <vt:lpstr>Erő  – sebesség-teljesítmény összefüggés</vt:lpstr>
      <vt:lpstr> A kondíció funkcionális megközelítése </vt:lpstr>
      <vt:lpstr>A funkció értelmezésének szintjei</vt:lpstr>
      <vt:lpstr>A funkcionális szemléletű edzés meghatározása</vt:lpstr>
      <vt:lpstr>A serape (sarape)</vt:lpstr>
      <vt:lpstr>Az emberi serape</vt:lpstr>
      <vt:lpstr>Az emberi serape (Santana et al., 2015)</vt:lpstr>
      <vt:lpstr>PowerPoint bemutató</vt:lpstr>
      <vt:lpstr>Az emberi serape (anterior)</vt:lpstr>
      <vt:lpstr>PowerPoint bemutató</vt:lpstr>
      <vt:lpstr>Az emberi serape (posterior)</vt:lpstr>
      <vt:lpstr>PowerPoint bemutató</vt:lpstr>
      <vt:lpstr>Az emberi serape mozgás közben</vt:lpstr>
      <vt:lpstr>Az edzés oktogon model (Santana, 2016)</vt:lpstr>
      <vt:lpstr> A kondíció sportági megközelítése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 A kondíció módszertani megközelítése </vt:lpstr>
      <vt:lpstr>EDZÉSINGEREK SZEMBEÁLLÍTÁSA A TELJESÍTMÉNYRE, A FUNKCIONALITÁSRA GYAKOROLT HATÁSUK ALAPJÁN</vt:lpstr>
      <vt:lpstr>Gyakorlatanyag optimalizálás, szelekciós  szempontok</vt:lpstr>
      <vt:lpstr>Gyakorlatanyag hierarchikus rendszerezése</vt:lpstr>
      <vt:lpstr>Gyakorlatanyag hierarchikus rendszerezése</vt:lpstr>
      <vt:lpstr>Hatékony edzésszerkezet</vt:lpstr>
      <vt:lpstr>Az ingertársítás alapelvei</vt:lpstr>
      <vt:lpstr>Innovatív edzés eszközök</vt:lpstr>
      <vt:lpstr>Innovatív edzés eszközök</vt:lpstr>
      <vt:lpstr>Köszönöm megtisztelő érdeklődéseteket és figyelmeteket!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ERŐEDZÉS (FUNKCIONÁLIS ERŐFEJLESZTÉS) HKMSC II.</dc:title>
  <dc:creator>Dr. Rácz Levente</dc:creator>
  <cp:lastModifiedBy>Giba</cp:lastModifiedBy>
  <cp:revision>13</cp:revision>
  <dcterms:modified xsi:type="dcterms:W3CDTF">2018-11-29T11:20:41Z</dcterms:modified>
</cp:coreProperties>
</file>